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6" r:id="rId2"/>
    <p:sldId id="257" r:id="rId3"/>
    <p:sldId id="258" r:id="rId4"/>
    <p:sldId id="259" r:id="rId5"/>
    <p:sldId id="260" r:id="rId6"/>
    <p:sldId id="261" r:id="rId7"/>
    <p:sldId id="290" r:id="rId8"/>
    <p:sldId id="262" r:id="rId9"/>
    <p:sldId id="263" r:id="rId10"/>
    <p:sldId id="264" r:id="rId11"/>
    <p:sldId id="289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84" r:id="rId23"/>
    <p:sldId id="285" r:id="rId24"/>
    <p:sldId id="286" r:id="rId25"/>
    <p:sldId id="287" r:id="rId26"/>
    <p:sldId id="278" r:id="rId27"/>
    <p:sldId id="279" r:id="rId28"/>
    <p:sldId id="281" r:id="rId29"/>
    <p:sldId id="282" r:id="rId30"/>
    <p:sldId id="283" r:id="rId31"/>
    <p:sldId id="288" r:id="rId32"/>
    <p:sldId id="275" r:id="rId33"/>
    <p:sldId id="277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50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164C8-6B05-4C86-9C88-3B3D0419704C}" type="datetimeFigureOut">
              <a:rPr lang="ru-RU" smtClean="0"/>
              <a:pPr/>
              <a:t>23.10.2017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EC42-8BE5-4A2C-90A3-87BD7CB6FC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164C8-6B05-4C86-9C88-3B3D0419704C}" type="datetimeFigureOut">
              <a:rPr lang="ru-RU" smtClean="0"/>
              <a:pPr/>
              <a:t>23.10.2017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EC42-8BE5-4A2C-90A3-87BD7CB6FC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164C8-6B05-4C86-9C88-3B3D0419704C}" type="datetimeFigureOut">
              <a:rPr lang="ru-RU" smtClean="0"/>
              <a:pPr/>
              <a:t>23.10.2017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EC42-8BE5-4A2C-90A3-87BD7CB6FC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164C8-6B05-4C86-9C88-3B3D0419704C}" type="datetimeFigureOut">
              <a:rPr lang="ru-RU" smtClean="0"/>
              <a:pPr/>
              <a:t>23.10.2017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EC42-8BE5-4A2C-90A3-87BD7CB6FC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164C8-6B05-4C86-9C88-3B3D0419704C}" type="datetimeFigureOut">
              <a:rPr lang="ru-RU" smtClean="0"/>
              <a:pPr/>
              <a:t>23.10.2017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EC42-8BE5-4A2C-90A3-87BD7CB6FC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164C8-6B05-4C86-9C88-3B3D0419704C}" type="datetimeFigureOut">
              <a:rPr lang="ru-RU" smtClean="0"/>
              <a:pPr/>
              <a:t>23.10.2017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EC42-8BE5-4A2C-90A3-87BD7CB6FC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164C8-6B05-4C86-9C88-3B3D0419704C}" type="datetimeFigureOut">
              <a:rPr lang="ru-RU" smtClean="0"/>
              <a:pPr/>
              <a:t>23.10.2017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EC42-8BE5-4A2C-90A3-87BD7CB6FC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164C8-6B05-4C86-9C88-3B3D0419704C}" type="datetimeFigureOut">
              <a:rPr lang="ru-RU" smtClean="0"/>
              <a:pPr/>
              <a:t>23.10.2017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AEC42-8BE5-4A2C-90A3-87BD7CB6FC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164C8-6B05-4C86-9C88-3B3D0419704C}" type="datetimeFigureOut">
              <a:rPr lang="ru-RU" smtClean="0"/>
              <a:pPr/>
              <a:t>23.10.2017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EC42-8BE5-4A2C-90A3-87BD7CB6FC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164C8-6B05-4C86-9C88-3B3D0419704C}" type="datetimeFigureOut">
              <a:rPr lang="ru-RU" smtClean="0"/>
              <a:pPr/>
              <a:t>23.10.2017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73AEC42-8BE5-4A2C-90A3-87BD7CB6FC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DB6164C8-6B05-4C86-9C88-3B3D0419704C}" type="datetimeFigureOut">
              <a:rPr lang="ru-RU" smtClean="0"/>
              <a:pPr/>
              <a:t>23.10.2017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EC42-8BE5-4A2C-90A3-87BD7CB6FC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B6164C8-6B05-4C86-9C88-3B3D0419704C}" type="datetimeFigureOut">
              <a:rPr lang="ru-RU" smtClean="0"/>
              <a:pPr/>
              <a:t>23.10.2017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73AEC42-8BE5-4A2C-90A3-87BD7CB6FC4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14554"/>
            <a:ext cx="7470648" cy="2786082"/>
          </a:xfrm>
        </p:spPr>
        <p:txBody>
          <a:bodyPr>
            <a:noAutofit/>
          </a:bodyPr>
          <a:lstStyle/>
          <a:p>
            <a:pPr algn="ctr"/>
            <a:r>
              <a:rPr lang="ru-RU" sz="8000" dirty="0" smtClean="0">
                <a:solidFill>
                  <a:srgbClr val="FFFF00"/>
                </a:solidFill>
                <a:latin typeface="Monotype Corsiva" pitchFamily="66" charset="0"/>
              </a:rPr>
              <a:t>Предметно развивающая среда в ДОУ</a:t>
            </a:r>
            <a:br>
              <a:rPr lang="ru-RU" sz="8000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8000" dirty="0" smtClean="0">
                <a:solidFill>
                  <a:srgbClr val="FFFF00"/>
                </a:solidFill>
                <a:latin typeface="Monotype Corsiva" pitchFamily="66" charset="0"/>
              </a:rPr>
              <a:t/>
            </a:r>
            <a:br>
              <a:rPr lang="ru-RU" sz="8000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  <a:latin typeface="Monotype Corsiva" pitchFamily="66" charset="0"/>
              </a:rPr>
              <a:t>Воспитатели: 1 Квалификационная категория </a:t>
            </a:r>
            <a:br>
              <a:rPr lang="ru-RU" sz="2400" dirty="0" smtClean="0">
                <a:solidFill>
                  <a:schemeClr val="tx1">
                    <a:lumMod val="85000"/>
                  </a:schemeClr>
                </a:solidFill>
                <a:latin typeface="Monotype Corsiva" pitchFamily="66" charset="0"/>
              </a:rPr>
            </a:br>
            <a:r>
              <a:rPr lang="ru-RU" sz="2400" dirty="0" err="1" smtClean="0">
                <a:solidFill>
                  <a:schemeClr val="tx1">
                    <a:lumMod val="85000"/>
                  </a:schemeClr>
                </a:solidFill>
                <a:latin typeface="Monotype Corsiva" pitchFamily="66" charset="0"/>
              </a:rPr>
              <a:t>Хомутинина</a:t>
            </a:r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  <a:latin typeface="Monotype Corsiva" pitchFamily="66" charset="0"/>
              </a:rPr>
              <a:t> Е.Ю</a:t>
            </a:r>
            <a:br>
              <a:rPr lang="ru-RU" sz="2400" dirty="0" smtClean="0">
                <a:solidFill>
                  <a:schemeClr val="tx1">
                    <a:lumMod val="85000"/>
                  </a:schemeClr>
                </a:solidFill>
                <a:latin typeface="Monotype Corsiva" pitchFamily="66" charset="0"/>
              </a:rPr>
            </a:br>
            <a:r>
              <a:rPr lang="ru-RU" sz="2400" dirty="0" err="1" smtClean="0">
                <a:solidFill>
                  <a:schemeClr val="tx1">
                    <a:lumMod val="85000"/>
                  </a:schemeClr>
                </a:solidFill>
                <a:latin typeface="Monotype Corsiva" pitchFamily="66" charset="0"/>
              </a:rPr>
              <a:t>Частухина</a:t>
            </a:r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  <a:latin typeface="Monotype Corsiva" pitchFamily="66" charset="0"/>
              </a:rPr>
              <a:t> И .В.</a:t>
            </a:r>
            <a:endParaRPr lang="ru-RU" sz="8000" dirty="0">
              <a:solidFill>
                <a:schemeClr val="tx1">
                  <a:lumMod val="8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РАЗВИВАЮЩАЯ СРЕДА\100_34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58248">
            <a:off x="225322" y="368797"/>
            <a:ext cx="4238628" cy="2824869"/>
          </a:xfrm>
          <a:prstGeom prst="rect">
            <a:avLst/>
          </a:prstGeom>
          <a:noFill/>
        </p:spPr>
      </p:pic>
      <p:pic>
        <p:nvPicPr>
          <p:cNvPr id="6147" name="Picture 3" descr="C:\Users\Admin\Desktop\РАЗВИВАЮЩАЯ СРЕДА\100_34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71743">
            <a:off x="4682166" y="292270"/>
            <a:ext cx="4025572" cy="2682876"/>
          </a:xfrm>
          <a:prstGeom prst="rect">
            <a:avLst/>
          </a:prstGeom>
          <a:noFill/>
        </p:spPr>
      </p:pic>
      <p:pic>
        <p:nvPicPr>
          <p:cNvPr id="6148" name="Picture 4" descr="C:\Users\Admin\Desktop\РАЗВИВАЮЩАЯ СРЕДА\100_34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20071">
            <a:off x="398338" y="3499127"/>
            <a:ext cx="4055851" cy="2928958"/>
          </a:xfrm>
          <a:prstGeom prst="rect">
            <a:avLst/>
          </a:prstGeom>
          <a:noFill/>
        </p:spPr>
      </p:pic>
      <p:pic>
        <p:nvPicPr>
          <p:cNvPr id="6149" name="Picture 5" descr="C:\Users\Admin\Desktop\РАЗВИВАЮЩАЯ СРЕДА\100_34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42219">
            <a:off x="4669432" y="3126665"/>
            <a:ext cx="4230817" cy="315851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096007">
            <a:off x="417522" y="398405"/>
            <a:ext cx="5689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004187">
            <a:off x="2947945" y="3190993"/>
            <a:ext cx="5689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РАЗВИВАЮЩАЯ СРЕДА\100_34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50897">
            <a:off x="573602" y="587905"/>
            <a:ext cx="3704000" cy="2468562"/>
          </a:xfrm>
          <a:prstGeom prst="rect">
            <a:avLst/>
          </a:prstGeom>
          <a:noFill/>
        </p:spPr>
      </p:pic>
      <p:pic>
        <p:nvPicPr>
          <p:cNvPr id="7171" name="Picture 3" descr="C:\Users\Admin\Desktop\РАЗВИВАЮЩАЯ СРЕДА\100_34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09285">
            <a:off x="4665432" y="520405"/>
            <a:ext cx="3774647" cy="2253544"/>
          </a:xfrm>
          <a:prstGeom prst="rect">
            <a:avLst/>
          </a:prstGeom>
          <a:noFill/>
        </p:spPr>
      </p:pic>
      <p:pic>
        <p:nvPicPr>
          <p:cNvPr id="7172" name="Picture 4" descr="C:\Users\Admin\Desktop\РАЗВИВАЮЩАЯ СРЕДА\100_34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79774">
            <a:off x="668692" y="3222347"/>
            <a:ext cx="3824497" cy="3000396"/>
          </a:xfrm>
          <a:prstGeom prst="rect">
            <a:avLst/>
          </a:prstGeom>
          <a:noFill/>
        </p:spPr>
      </p:pic>
      <p:pic>
        <p:nvPicPr>
          <p:cNvPr id="7173" name="Picture 5" descr="C:\Users\Admin\Desktop\РАЗВИВАЮЩАЯ СРЕДА\100_34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40978">
            <a:off x="4783019" y="3000784"/>
            <a:ext cx="4104228" cy="34365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РАЗВИВАЮЩАЯ СРЕДА\100_3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5358">
            <a:off x="4824996" y="578655"/>
            <a:ext cx="3916000" cy="2609851"/>
          </a:xfrm>
          <a:prstGeom prst="rect">
            <a:avLst/>
          </a:prstGeom>
          <a:noFill/>
        </p:spPr>
      </p:pic>
      <p:pic>
        <p:nvPicPr>
          <p:cNvPr id="8195" name="Picture 3" descr="C:\Users\Admin\Desktop\РАЗВИВАЮЩАЯ СРЕДА\100_34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11662">
            <a:off x="535527" y="371106"/>
            <a:ext cx="3857652" cy="2714644"/>
          </a:xfrm>
          <a:prstGeom prst="rect">
            <a:avLst/>
          </a:prstGeom>
          <a:noFill/>
        </p:spPr>
      </p:pic>
      <p:pic>
        <p:nvPicPr>
          <p:cNvPr id="8196" name="Picture 4" descr="C:\Users\Admin\Desktop\РАЗВИВАЮЩАЯ СРЕДА\100_34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49161">
            <a:off x="470954" y="3209484"/>
            <a:ext cx="3993329" cy="3030424"/>
          </a:xfrm>
          <a:prstGeom prst="rect">
            <a:avLst/>
          </a:prstGeom>
          <a:noFill/>
        </p:spPr>
      </p:pic>
      <p:pic>
        <p:nvPicPr>
          <p:cNvPr id="8197" name="Picture 5" descr="C:\Users\Admin\Desktop\РАЗВИВАЮЩАЯ СРЕДА\100_34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62170">
            <a:off x="4727752" y="3415197"/>
            <a:ext cx="3942058" cy="302379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РАЗВИВАЮЩАЯ СРЕДА\100_34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286280" cy="2967701"/>
          </a:xfrm>
          <a:prstGeom prst="rect">
            <a:avLst/>
          </a:prstGeom>
          <a:noFill/>
        </p:spPr>
      </p:pic>
      <p:pic>
        <p:nvPicPr>
          <p:cNvPr id="9219" name="Picture 3" descr="C:\Users\Admin\Desktop\РАЗВИВАЮЩАЯ СРЕДА\100_3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14290"/>
            <a:ext cx="3929090" cy="3013695"/>
          </a:xfrm>
          <a:prstGeom prst="rect">
            <a:avLst/>
          </a:prstGeom>
          <a:noFill/>
        </p:spPr>
      </p:pic>
      <p:pic>
        <p:nvPicPr>
          <p:cNvPr id="9220" name="Picture 4" descr="C:\Users\Admin\Desktop\РАЗВИВАЮЩАЯ СРЕДА\100_34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357562"/>
            <a:ext cx="4214842" cy="3214710"/>
          </a:xfrm>
          <a:prstGeom prst="rect">
            <a:avLst/>
          </a:prstGeom>
          <a:noFill/>
        </p:spPr>
      </p:pic>
      <p:pic>
        <p:nvPicPr>
          <p:cNvPr id="9221" name="Picture 5" descr="C:\Users\Admin\Desktop\РАЗВИВАЮЩАЯ СРЕДА\100_34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357562"/>
            <a:ext cx="4238628" cy="335758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Admin\Desktop\РАЗВИВАЮЩАЯ СРЕДА\100_3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62652">
            <a:off x="217288" y="350164"/>
            <a:ext cx="4746440" cy="3163305"/>
          </a:xfrm>
          <a:prstGeom prst="rect">
            <a:avLst/>
          </a:prstGeom>
          <a:noFill/>
        </p:spPr>
      </p:pic>
      <p:pic>
        <p:nvPicPr>
          <p:cNvPr id="10244" name="Picture 4" descr="C:\Users\Admin\Desktop\РАЗВИВАЮЩАЯ СРЕДА\100_34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39567">
            <a:off x="2544772" y="3268930"/>
            <a:ext cx="5958146" cy="3205616"/>
          </a:xfrm>
          <a:prstGeom prst="rect">
            <a:avLst/>
          </a:prstGeom>
          <a:noFill/>
        </p:spPr>
      </p:pic>
      <p:pic>
        <p:nvPicPr>
          <p:cNvPr id="10245" name="Picture 5" descr="C:\Users\Admin\Desktop\РАЗВИВАЮЩАЯ СРЕДА\100_34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13542">
            <a:off x="5084807" y="381800"/>
            <a:ext cx="3537287" cy="235745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ФОТКИ НА ПРЕЗЕНТАЦИЮ\100_1443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46573">
            <a:off x="4859829" y="559982"/>
            <a:ext cx="3942254" cy="2819397"/>
          </a:xfrm>
          <a:prstGeom prst="rect">
            <a:avLst/>
          </a:prstGeom>
          <a:noFill/>
        </p:spPr>
      </p:pic>
      <p:pic>
        <p:nvPicPr>
          <p:cNvPr id="11267" name="Picture 3" descr="C:\Users\Admin\Desktop\ФОТКИ НА ПРЕЗЕНТАЦИЮ\100_1444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40733">
            <a:off x="499338" y="391120"/>
            <a:ext cx="4048671" cy="2889629"/>
          </a:xfrm>
          <a:prstGeom prst="rect">
            <a:avLst/>
          </a:prstGeom>
          <a:noFill/>
        </p:spPr>
      </p:pic>
      <p:pic>
        <p:nvPicPr>
          <p:cNvPr id="11269" name="Picture 5" descr="C:\Users\Admin\Desktop\ФОТКИ НА ПРЕЗЕНТАЦИЮ\14495803318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286124"/>
            <a:ext cx="4000528" cy="3357586"/>
          </a:xfrm>
          <a:prstGeom prst="rect">
            <a:avLst/>
          </a:prstGeom>
          <a:noFill/>
        </p:spPr>
      </p:pic>
      <p:pic>
        <p:nvPicPr>
          <p:cNvPr id="11270" name="Picture 6" descr="C:\Users\Admin\Desktop\ФОТКИ НА ПРЕЗЕНТАЦИЮ\144958033386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3286124"/>
            <a:ext cx="4143404" cy="335758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Admin\Desktop\ФОТКИ НА ПРЕЗЕНТАЦИЮ\DSC0042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496"/>
            <a:ext cx="8358246" cy="3714776"/>
          </a:xfrm>
          <a:prstGeom prst="rect">
            <a:avLst/>
          </a:prstGeom>
          <a:noFill/>
        </p:spPr>
      </p:pic>
      <p:pic>
        <p:nvPicPr>
          <p:cNvPr id="1027" name="Picture 3" descr="C:\Users\Admin\Desktop\ФОТКИ НА ПРЕЗЕНТАЦИЮ\DSC00410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4143404" cy="2928958"/>
          </a:xfrm>
          <a:prstGeom prst="rect">
            <a:avLst/>
          </a:prstGeom>
          <a:noFill/>
        </p:spPr>
      </p:pic>
      <p:pic>
        <p:nvPicPr>
          <p:cNvPr id="1028" name="Picture 4" descr="C:\Users\Admin\Desktop\ФОТКИ НА ПРЕЗЕНТАЦИЮ\DSC00411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85728"/>
            <a:ext cx="3929058" cy="27860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ФОТКИ НА ПРЕЗЕНТАЦИЮ\image-0-02-04-449c03abaad2e37b6e611a9e81e71b7f7cd821d5192977aad8ea092467b3b81e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8786874" cy="621510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ФОТКИ НА ПРЕЗЕНТАЦИЮ\image-0-02-05-92bb581be7f2a82c9386323f2ccc3bad3d5bfd3faa9c7c9174f567564190af6b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3643338" cy="3000396"/>
          </a:xfrm>
          <a:prstGeom prst="rect">
            <a:avLst/>
          </a:prstGeom>
          <a:noFill/>
        </p:spPr>
      </p:pic>
      <p:pic>
        <p:nvPicPr>
          <p:cNvPr id="3075" name="Picture 3" descr="C:\Users\Admin\Desktop\ФОТКИ НА ПРЕЗЕНТАЦИЮ\image-0-02-05-96e93fb0ac46a7704ce033e70d54a06c8f80703701e0f97385520afeba13a093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428604"/>
            <a:ext cx="4764149" cy="5572164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500438"/>
            <a:ext cx="3328982" cy="2928958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FFFF00"/>
                </a:solidFill>
                <a:latin typeface="Monotype Corsiva" pitchFamily="66" charset="0"/>
              </a:rPr>
              <a:t>Встречаем лето!!!</a:t>
            </a:r>
            <a:endParaRPr lang="ru-RU" sz="6000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9"/>
            <a:ext cx="864399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Monotype Corsiva" pitchFamily="66" charset="0"/>
              </a:rPr>
              <a:t>Нет такой стороны воспитания, на которую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Monotype Corsiva" pitchFamily="66" charset="0"/>
              </a:rPr>
              <a:t>обстановка не оказывала бы влияния,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Monotype Corsiva" pitchFamily="66" charset="0"/>
              </a:rPr>
              <a:t> нет способности, которая  не находилась бы 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Monotype Corsiva" pitchFamily="66" charset="0"/>
              </a:rPr>
              <a:t>в прямой зависимости от непосредственно 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Monotype Corsiva" pitchFamily="66" charset="0"/>
              </a:rPr>
              <a:t>окружающего ребенка конкретного мира…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Monotype Corsiva" pitchFamily="66" charset="0"/>
              </a:rPr>
              <a:t>Тот, кому удастся создать такую обстановку,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Monotype Corsiva" pitchFamily="66" charset="0"/>
              </a:rPr>
              <a:t> облегчит свой труд в высшей степени. 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Monotype Corsiva" pitchFamily="66" charset="0"/>
              </a:rPr>
              <a:t>Среди нее ребенок будет жить – развиваться 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Monotype Corsiva" pitchFamily="66" charset="0"/>
              </a:rPr>
              <a:t>собственной самодовлеющей жизнью, 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Monotype Corsiva" pitchFamily="66" charset="0"/>
              </a:rPr>
              <a:t>его духовный рост будет совершенствоваться 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Monotype Corsiva" pitchFamily="66" charset="0"/>
              </a:rPr>
              <a:t>из самого себя, от природы…</a:t>
            </a:r>
          </a:p>
          <a:p>
            <a:pPr algn="ctr"/>
            <a:endParaRPr lang="ru-RU" sz="3200" b="1" i="1" dirty="0" smtClean="0">
              <a:solidFill>
                <a:srgbClr val="FFFF00"/>
              </a:solidFill>
              <a:latin typeface="Monotype Corsiva" pitchFamily="66" charset="0"/>
            </a:endParaRPr>
          </a:p>
          <a:p>
            <a:pPr algn="ctr"/>
            <a:r>
              <a:rPr lang="ru-RU" sz="3200" b="1" i="1" dirty="0" smtClean="0">
                <a:solidFill>
                  <a:srgbClr val="FFFF00"/>
                </a:solidFill>
                <a:latin typeface="Monotype Corsiva" pitchFamily="66" charset="0"/>
              </a:rPr>
              <a:t>Е.И. Тихеева</a:t>
            </a:r>
            <a:endParaRPr lang="ru-RU" sz="32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min\Desktop\ФОТКИ НА ПРЕЗЕНТАЦИЮ\IMG-6a59596d43be5832c8ca1aa9a48cff70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996498">
            <a:off x="285720" y="285728"/>
            <a:ext cx="2857500" cy="2857500"/>
          </a:xfrm>
          <a:prstGeom prst="rect">
            <a:avLst/>
          </a:prstGeom>
          <a:noFill/>
        </p:spPr>
      </p:pic>
      <p:pic>
        <p:nvPicPr>
          <p:cNvPr id="4101" name="Picture 5" descr="C:\Users\Admin\Desktop\ФОТКИ НА ПРЕЗЕНТАЦИЮ\IMG-6ea91c16b6619e115914444e4f0d428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285728"/>
            <a:ext cx="2857500" cy="2857500"/>
          </a:xfrm>
          <a:prstGeom prst="rect">
            <a:avLst/>
          </a:prstGeom>
          <a:noFill/>
        </p:spPr>
      </p:pic>
      <p:pic>
        <p:nvPicPr>
          <p:cNvPr id="4102" name="Picture 6" descr="C:\Users\Admin\Desktop\ФОТКИ НА ПРЕЗЕНТАЦИЮ\IMG-52c1732aa771512b39c5ea713dc6a1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7138613">
            <a:off x="5954160" y="332341"/>
            <a:ext cx="2857500" cy="2857500"/>
          </a:xfrm>
          <a:prstGeom prst="rect">
            <a:avLst/>
          </a:prstGeom>
          <a:noFill/>
        </p:spPr>
      </p:pic>
      <p:pic>
        <p:nvPicPr>
          <p:cNvPr id="4103" name="Picture 7" descr="C:\Users\Admin\Desktop\ФОТКИ НА ПРЕЗЕНТАЦИЮ\IMG-49e58033287e5187e3bbd9f874ba6210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770717">
            <a:off x="299953" y="3443201"/>
            <a:ext cx="2857500" cy="2857500"/>
          </a:xfrm>
          <a:prstGeom prst="rect">
            <a:avLst/>
          </a:prstGeom>
          <a:noFill/>
        </p:spPr>
      </p:pic>
      <p:pic>
        <p:nvPicPr>
          <p:cNvPr id="4104" name="Picture 8" descr="C:\Users\Admin\Desktop\ФОТКИ НА ПРЕЗЕНТАЦИЮ\IMG-67a8906160369a1e6d1ba450c567cca5-V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3286124"/>
            <a:ext cx="2857500" cy="2857500"/>
          </a:xfrm>
          <a:prstGeom prst="rect">
            <a:avLst/>
          </a:prstGeom>
          <a:noFill/>
        </p:spPr>
      </p:pic>
      <p:pic>
        <p:nvPicPr>
          <p:cNvPr id="4105" name="Picture 9" descr="C:\Users\Admin\Desktop\ФОТКИ НА ПРЕЗЕНТАЦИЮ\IMG-77572f49ecd9a3dbe265829a44bc916-V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820235">
            <a:off x="5797889" y="3511880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Admin\Desktop\ФОТКИ НА ПРЕЗЕНТАЦИЮ\IMG-e540853867b72d775e3be5425f9b27f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000372"/>
            <a:ext cx="7215238" cy="3643338"/>
          </a:xfrm>
          <a:prstGeom prst="rect">
            <a:avLst/>
          </a:prstGeom>
          <a:noFill/>
        </p:spPr>
      </p:pic>
      <p:pic>
        <p:nvPicPr>
          <p:cNvPr id="5122" name="Picture 2" descr="C:\Users\Admin\Desktop\ФОТКИ НА ПРЕЗЕНТАЦИЮ\IMG-301c7e10b8f9f72bf6fe8adb9773f563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575740">
            <a:off x="356471" y="356472"/>
            <a:ext cx="2857500" cy="2857500"/>
          </a:xfrm>
          <a:prstGeom prst="rect">
            <a:avLst/>
          </a:prstGeom>
          <a:noFill/>
        </p:spPr>
      </p:pic>
      <p:pic>
        <p:nvPicPr>
          <p:cNvPr id="5123" name="Picture 3" descr="C:\Users\Admin\Desktop\ФОТКИ НА ПРЕЗЕНТАЦИЮ\IMG-cbcb572bb6a87a9664f427fafdbd50b7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428604"/>
            <a:ext cx="2857500" cy="2857500"/>
          </a:xfrm>
          <a:prstGeom prst="rect">
            <a:avLst/>
          </a:prstGeom>
          <a:noFill/>
        </p:spPr>
      </p:pic>
      <p:pic>
        <p:nvPicPr>
          <p:cNvPr id="5124" name="Picture 4" descr="C:\Users\Admin\Desktop\ФОТКИ НА ПРЕЗЕНТАЦИЮ\IMG-a1c056bc22619fda565bc3c8570dcb3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08518">
            <a:off x="5992897" y="579332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2"/>
            <a:ext cx="8785256" cy="6356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2" y="144462"/>
            <a:ext cx="8713817" cy="628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2" y="144462"/>
            <a:ext cx="8713817" cy="6284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562404">
            <a:off x="317469" y="993067"/>
            <a:ext cx="5204172" cy="2927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180762">
            <a:off x="3855424" y="1531860"/>
            <a:ext cx="5689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 descr="C:\Users\Admin\Desktop\ФОТКИ НА ПРЕЗЕНТАЦИЮ\IMG_20160609_1625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91485">
            <a:off x="2138607" y="3887613"/>
            <a:ext cx="3270630" cy="258815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785794"/>
            <a:ext cx="8143931" cy="535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ФОТКИ НА ПРЕЗЕНТАЦИЮ\14613882183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695717">
            <a:off x="668401" y="621424"/>
            <a:ext cx="3657600" cy="3976772"/>
          </a:xfrm>
          <a:prstGeom prst="rect">
            <a:avLst/>
          </a:prstGeom>
          <a:noFill/>
        </p:spPr>
      </p:pic>
      <p:pic>
        <p:nvPicPr>
          <p:cNvPr id="2053" name="Picture 5" descr="C:\Users\Admin\Desktop\ФОТКИ НА ПРЕЗЕНТАЦИЮ\14638875547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128289">
            <a:off x="4331694" y="1521852"/>
            <a:ext cx="3657600" cy="4876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 err="1" smtClean="0">
                <a:solidFill>
                  <a:schemeClr val="bg1"/>
                </a:solidFill>
                <a:latin typeface="Monotype Corsiva" pitchFamily="66" charset="0"/>
              </a:rPr>
              <a:t>Эксперемен-тирование</a:t>
            </a:r>
            <a:endParaRPr lang="ru-RU" sz="48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Monotype Corsiva" pitchFamily="66" charset="0"/>
              </a:rPr>
              <a:t>Вода, краситель , холод. Разноцветные фонарики.</a:t>
            </a:r>
            <a:endParaRPr lang="ru-RU" sz="4000" dirty="0">
              <a:latin typeface="Monotype Corsiva" pitchFamily="66" charset="0"/>
            </a:endParaRPr>
          </a:p>
        </p:txBody>
      </p:sp>
      <p:sp>
        <p:nvSpPr>
          <p:cNvPr id="5" name="Рисунок 2"/>
          <p:cNvSpPr txBox="1">
            <a:spLocks/>
          </p:cNvSpPr>
          <p:nvPr/>
        </p:nvSpPr>
        <p:spPr>
          <a:xfrm>
            <a:off x="1071538" y="1000108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142908" y="1000108"/>
            <a:ext cx="614366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571472" y="428604"/>
            <a:ext cx="8072494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85728"/>
            <a:ext cx="878687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Monotype Corsiva" pitchFamily="66" charset="0"/>
              </a:rPr>
              <a:t>Предметно-развивающая среда в МКДОУ детский сад «Тополёк» оборудована с учетом возрастных особенностей ребенка. Все элементы среды связаны между собой по содержанию и художественному решению. Мебель соответствует росту и возрасту детей, </a:t>
            </a:r>
            <a:r>
              <a:rPr lang="ru-RU" sz="3200" b="1" dirty="0" err="1" smtClean="0">
                <a:solidFill>
                  <a:srgbClr val="FFFF00"/>
                </a:solidFill>
                <a:latin typeface="Monotype Corsiva" pitchFamily="66" charset="0"/>
              </a:rPr>
              <a:t>игрушки-обеспечивают</a:t>
            </a:r>
            <a:r>
              <a:rPr lang="ru-RU" sz="3200" b="1" dirty="0" smtClean="0">
                <a:solidFill>
                  <a:srgbClr val="FFFF00"/>
                </a:solidFill>
                <a:latin typeface="Monotype Corsiva" pitchFamily="66" charset="0"/>
              </a:rPr>
              <a:t> максимальный для данного возраста развивающий эффект. 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Monotype Corsiva" pitchFamily="66" charset="0"/>
              </a:rPr>
              <a:t>Предметно-развивающая среда ДОУ соответствует содержанию образовательного процесса, отвечает интересам и потребностям детей, способствует всестороннему развитию, обеспечивает их психическое и эмоциональное благополучие</a:t>
            </a:r>
            <a:r>
              <a:rPr lang="ru-RU" sz="3200" dirty="0" smtClean="0">
                <a:latin typeface="Monotype Corsiva" pitchFamily="66" charset="0"/>
              </a:rPr>
              <a:t>.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779920">
            <a:off x="673550" y="786459"/>
            <a:ext cx="4141785" cy="379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834515">
            <a:off x="3610063" y="1804491"/>
            <a:ext cx="5459166" cy="368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489053">
            <a:off x="419429" y="741065"/>
            <a:ext cx="5236874" cy="349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454039">
            <a:off x="2652983" y="2814847"/>
            <a:ext cx="5689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44" y="0"/>
            <a:ext cx="885831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FF00"/>
                </a:solidFill>
                <a:latin typeface="Monotype Corsiva" pitchFamily="66" charset="0"/>
              </a:rPr>
              <a:t>При организации предметно-развивающей среды дошкольном образовательном помещении, на территории детского сада педагоги старались учесть все, что будет способствовать становлению базовых характеристик личности каждого ребенка: закономерности психического развития, показатели здоровья дошкольников, психофизиологические и коммуникативные особенности, уровень общего и речевого развития, а также эмоционально-волевой сферы.</a:t>
            </a:r>
          </a:p>
          <a:p>
            <a:pPr algn="ctr"/>
            <a:r>
              <a:rPr lang="ru-RU" sz="3000" b="1" dirty="0" smtClean="0">
                <a:solidFill>
                  <a:srgbClr val="FFFF00"/>
                </a:solidFill>
                <a:latin typeface="Monotype Corsiva" pitchFamily="66" charset="0"/>
              </a:rPr>
              <a:t>Педагогический коллектив ДОУ не собирается останавливаться на достигнутом. Поиск инновационных подходов к организации предметно-развивающей среды продолжается, главными критериями при этом являются творчество, талант и фантазия.</a:t>
            </a:r>
            <a:endParaRPr lang="ru-RU" sz="30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5" y="1285860"/>
            <a:ext cx="84296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dirty="0" smtClean="0">
                <a:solidFill>
                  <a:srgbClr val="FFFF00"/>
                </a:solidFill>
                <a:latin typeface="Monotype Corsiva" pitchFamily="66" charset="0"/>
              </a:rPr>
              <a:t>Благодарим     за внимание!</a:t>
            </a:r>
            <a:endParaRPr lang="ru-RU" sz="9600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РАЗВИВАЮЩАЯ СРЕДА\100_33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00042"/>
            <a:ext cx="3714776" cy="2786082"/>
          </a:xfrm>
          <a:prstGeom prst="rect">
            <a:avLst/>
          </a:prstGeom>
          <a:noFill/>
        </p:spPr>
      </p:pic>
      <p:pic>
        <p:nvPicPr>
          <p:cNvPr id="1027" name="Picture 3" descr="C:\Users\Admin\Desktop\РАЗВИВАЮЩАЯ СРЕДА\100_33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14290"/>
            <a:ext cx="3967373" cy="2644089"/>
          </a:xfrm>
          <a:prstGeom prst="rect">
            <a:avLst/>
          </a:prstGeom>
          <a:noFill/>
        </p:spPr>
      </p:pic>
      <p:pic>
        <p:nvPicPr>
          <p:cNvPr id="1028" name="Picture 4" descr="C:\Users\Admin\Desktop\РАЗВИВАЮЩАЯ СРЕДА\100_3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000" y="3429000"/>
            <a:ext cx="4235332" cy="3214710"/>
          </a:xfrm>
          <a:prstGeom prst="rect">
            <a:avLst/>
          </a:prstGeom>
          <a:noFill/>
        </p:spPr>
      </p:pic>
      <p:pic>
        <p:nvPicPr>
          <p:cNvPr id="1029" name="Picture 5" descr="C:\Users\Admin\Desktop\РАЗВИВАЮЩАЯ СРЕДА\100_34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965952"/>
            <a:ext cx="4357718" cy="367775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РАЗВИВАЮЩАЯ СРЕДА\100_33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3929306" cy="2833033"/>
          </a:xfrm>
          <a:prstGeom prst="rect">
            <a:avLst/>
          </a:prstGeom>
          <a:noFill/>
        </p:spPr>
      </p:pic>
      <p:pic>
        <p:nvPicPr>
          <p:cNvPr id="2051" name="Picture 3" descr="C:\Users\Admin\Desktop\РАЗВИВАЮЩАЯ СРЕДА\100_34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14290"/>
            <a:ext cx="4143404" cy="2949684"/>
          </a:xfrm>
          <a:prstGeom prst="rect">
            <a:avLst/>
          </a:prstGeom>
          <a:noFill/>
        </p:spPr>
      </p:pic>
      <p:pic>
        <p:nvPicPr>
          <p:cNvPr id="2052" name="Picture 4" descr="C:\Users\Admin\Desktop\РАЗВИВАЮЩАЯ СРЕДА\100_34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286124"/>
            <a:ext cx="4738628" cy="3158098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214686"/>
            <a:ext cx="4721316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РАЗВИВАЮЩАЯ СРЕДА\100_34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256645">
            <a:off x="257113" y="476362"/>
            <a:ext cx="2881306" cy="1920271"/>
          </a:xfrm>
          <a:prstGeom prst="rect">
            <a:avLst/>
          </a:prstGeom>
          <a:noFill/>
        </p:spPr>
      </p:pic>
      <p:pic>
        <p:nvPicPr>
          <p:cNvPr id="3075" name="Picture 3" descr="C:\Users\Admin\Desktop\РАЗВИВАЮЩАЯ СРЕДА\100_3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941830">
            <a:off x="2936772" y="469089"/>
            <a:ext cx="2745261" cy="2039933"/>
          </a:xfrm>
          <a:prstGeom prst="rect">
            <a:avLst/>
          </a:prstGeom>
          <a:noFill/>
        </p:spPr>
      </p:pic>
      <p:pic>
        <p:nvPicPr>
          <p:cNvPr id="3076" name="Picture 4" descr="C:\Users\Admin\Desktop\РАЗВИВАЮЩАЯ СРЕДА\100_34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893857">
            <a:off x="5959793" y="485576"/>
            <a:ext cx="2601683" cy="2218827"/>
          </a:xfrm>
          <a:prstGeom prst="rect">
            <a:avLst/>
          </a:prstGeom>
          <a:noFill/>
        </p:spPr>
      </p:pic>
      <p:pic>
        <p:nvPicPr>
          <p:cNvPr id="3077" name="Picture 5" descr="C:\Users\Admin\Desktop\РАЗВИВАЮЩАЯ СРЕДА\100_34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23057">
            <a:off x="362560" y="3239101"/>
            <a:ext cx="3167058" cy="2707444"/>
          </a:xfrm>
          <a:prstGeom prst="rect">
            <a:avLst/>
          </a:prstGeom>
          <a:noFill/>
        </p:spPr>
      </p:pic>
      <p:pic>
        <p:nvPicPr>
          <p:cNvPr id="3078" name="Picture 6" descr="C:\Users\Admin\Desktop\РАЗВИВАЮЩАЯ СРЕДА\100_34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372152">
            <a:off x="3340579" y="2968375"/>
            <a:ext cx="3553312" cy="2587587"/>
          </a:xfrm>
          <a:prstGeom prst="rect">
            <a:avLst/>
          </a:prstGeom>
          <a:noFill/>
        </p:spPr>
      </p:pic>
      <p:pic>
        <p:nvPicPr>
          <p:cNvPr id="3079" name="Picture 7" descr="C:\Users\Admin\Desktop\РАЗВИВАЮЩАЯ СРЕДА\100_34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963583">
            <a:off x="6277004" y="3918295"/>
            <a:ext cx="2439162" cy="245171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57203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203654">
            <a:off x="5078395" y="-20980"/>
            <a:ext cx="3476098" cy="372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Admin\Desktop\100_14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13470">
            <a:off x="119715" y="3453411"/>
            <a:ext cx="4145934" cy="3048846"/>
          </a:xfrm>
          <a:prstGeom prst="rect">
            <a:avLst/>
          </a:prstGeom>
          <a:noFill/>
        </p:spPr>
      </p:pic>
      <p:pic>
        <p:nvPicPr>
          <p:cNvPr id="1029" name="Picture 5" descr="C:\Users\Admin\Desktop\100_14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72267">
            <a:off x="4643438" y="3475816"/>
            <a:ext cx="4286280" cy="309645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РАЗВИВАЮЩАЯ СРЕДА\100_34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3738562" cy="2491596"/>
          </a:xfrm>
          <a:prstGeom prst="rect">
            <a:avLst/>
          </a:prstGeom>
          <a:noFill/>
        </p:spPr>
      </p:pic>
      <p:pic>
        <p:nvPicPr>
          <p:cNvPr id="4100" name="Picture 4" descr="C:\Users\Admin\Desktop\РАЗВИВАЮЩАЯ СРЕДА\100_34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071810"/>
            <a:ext cx="5095884" cy="3396195"/>
          </a:xfrm>
          <a:prstGeom prst="rect">
            <a:avLst/>
          </a:prstGeom>
          <a:noFill/>
        </p:spPr>
      </p:pic>
      <p:pic>
        <p:nvPicPr>
          <p:cNvPr id="4101" name="Picture 5" descr="C:\Users\Admin\Desktop\РАЗВИВАЮЩАЯ СРЕДА\100_34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3214686"/>
            <a:ext cx="3357586" cy="3357586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214290"/>
            <a:ext cx="422897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РАЗВИВАЮЩАЯ СРЕДА\100_34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452942" cy="2967701"/>
          </a:xfrm>
          <a:prstGeom prst="rect">
            <a:avLst/>
          </a:prstGeom>
          <a:noFill/>
        </p:spPr>
      </p:pic>
      <p:pic>
        <p:nvPicPr>
          <p:cNvPr id="5123" name="Picture 3" descr="C:\Users\Admin\Desktop\РАЗВИВАЮЩАЯ СРЕДА\100_34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5" y="214290"/>
            <a:ext cx="4143403" cy="2928958"/>
          </a:xfrm>
          <a:prstGeom prst="rect">
            <a:avLst/>
          </a:prstGeom>
          <a:noFill/>
        </p:spPr>
      </p:pic>
      <p:pic>
        <p:nvPicPr>
          <p:cNvPr id="5124" name="Picture 4" descr="C:\Users\Admin\Desktop\РАЗВИВАЮЩАЯ СРЕДА\100_34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10" y="3357562"/>
            <a:ext cx="4151496" cy="3214710"/>
          </a:xfrm>
          <a:prstGeom prst="rect">
            <a:avLst/>
          </a:prstGeom>
          <a:noFill/>
        </p:spPr>
      </p:pic>
      <p:pic>
        <p:nvPicPr>
          <p:cNvPr id="5125" name="Picture 5" descr="C:\Users\Admin\Desktop\РАЗВИВАЮЩАЯ СРЕДА\100_34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286124"/>
            <a:ext cx="4646065" cy="335758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180</TotalTime>
  <Words>243</Words>
  <Application>Microsoft Office PowerPoint</Application>
  <PresentationFormat>Экран (4:3)</PresentationFormat>
  <Paragraphs>22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Техническая</vt:lpstr>
      <vt:lpstr>Предметно развивающая среда в ДОУ  Воспитатели: 1 Квалификационная категория  Хомутинина Е.Ю Частухина И .В.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Встречаем лето!!!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Эксперемен-тирование</vt:lpstr>
      <vt:lpstr>Слайд 29</vt:lpstr>
      <vt:lpstr>Слайд 30</vt:lpstr>
      <vt:lpstr>Слайд 31</vt:lpstr>
      <vt:lpstr>Слайд 32</vt:lpstr>
      <vt:lpstr>Слайд 33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Предметно развивающая среда в ДОУ  Воспитатели: 1 Квалификационная категория  Хомутинина Е.Ю Частухина И .В.</dc:title>
  <dc:creator>Admin</dc:creator>
  <cp:lastModifiedBy>Admin</cp:lastModifiedBy>
  <cp:revision>24</cp:revision>
  <dcterms:created xsi:type="dcterms:W3CDTF">2017-10-22T16:10:37Z</dcterms:created>
  <dcterms:modified xsi:type="dcterms:W3CDTF">2017-10-23T12:10:32Z</dcterms:modified>
</cp:coreProperties>
</file>