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06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523A1-E26B-4D95-B1AD-35A9E077CC69}" type="datetimeFigureOut">
              <a:rPr lang="ru-RU"/>
              <a:pPr>
                <a:defRPr/>
              </a:pPr>
              <a:t>14.05.2017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C5D06-3C4B-4D15-9884-F9851AD9DA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8A04B-AA6C-4E34-8F83-3E3B66D88AB9}" type="datetimeFigureOut">
              <a:rPr lang="ru-RU"/>
              <a:pPr>
                <a:defRPr/>
              </a:pPr>
              <a:t>14.05.2017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D3A79-2FB5-438D-A36F-7C2153500F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A4A82-F1D1-4B10-9E20-1285F3EAFA68}" type="datetimeFigureOut">
              <a:rPr lang="ru-RU"/>
              <a:pPr>
                <a:defRPr/>
              </a:pPr>
              <a:t>14.05.2017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91DDC-7CA7-4A7E-9AF5-29C15EA140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4B15E-F0FE-49B1-88C1-520FB667D1C4}" type="datetimeFigureOut">
              <a:rPr lang="ru-RU"/>
              <a:pPr>
                <a:defRPr/>
              </a:pPr>
              <a:t>14.05.2017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F11B0-67C8-41AD-A147-92EE75FAF3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CF871-3FB1-4C10-B851-15222501F29A}" type="datetimeFigureOut">
              <a:rPr lang="ru-RU"/>
              <a:pPr>
                <a:defRPr/>
              </a:pPr>
              <a:t>14.05.2017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519F0-731B-4274-ABD3-6ABB7CC5B1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5D250-8381-48A7-81DF-26AEEA39F10E}" type="datetimeFigureOut">
              <a:rPr lang="ru-RU"/>
              <a:pPr>
                <a:defRPr/>
              </a:pPr>
              <a:t>14.05.2017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E9E21-1424-415A-B098-1B8F51B535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F1866-3014-469B-ACB3-BED29DD9C28E}" type="datetimeFigureOut">
              <a:rPr lang="ru-RU"/>
              <a:pPr>
                <a:defRPr/>
              </a:pPr>
              <a:t>14.05.2017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BB130-9573-4E03-8437-DFEAFEF16D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A03D2-D5AC-46AF-8898-1338210F4D5C}" type="datetimeFigureOut">
              <a:rPr lang="ru-RU"/>
              <a:pPr>
                <a:defRPr/>
              </a:pPr>
              <a:t>14.05.2017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8E522-5359-441B-B639-3A07BC96A1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2E6A3-8818-458B-B953-6E9900F66793}" type="datetimeFigureOut">
              <a:rPr lang="ru-RU"/>
              <a:pPr>
                <a:defRPr/>
              </a:pPr>
              <a:t>14.05.2017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FAD11-725C-422C-9510-3E6226F696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16F80-2240-436B-A1B5-5B8C5864EF34}" type="datetimeFigureOut">
              <a:rPr lang="ru-RU"/>
              <a:pPr>
                <a:defRPr/>
              </a:pPr>
              <a:t>14.05.2017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EB36F-310F-434D-988D-8E6256219A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3F4D2-F910-49E8-95A2-43EF14F6E53D}" type="datetimeFigureOut">
              <a:rPr lang="ru-RU"/>
              <a:pPr>
                <a:defRPr/>
              </a:pPr>
              <a:t>14.05.2017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53055-4877-4EE8-8A8B-E4946AF9CF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04E54B1-577A-4F2D-89B2-1E52BEE22E98}" type="datetimeFigureOut">
              <a:rPr lang="ru-RU"/>
              <a:pPr>
                <a:defRPr/>
              </a:pPr>
              <a:t>14.05.2017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0118505-7F82-4CEA-AEDF-2EE1358F84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1" r:id="rId4"/>
    <p:sldLayoutId id="2147483777" r:id="rId5"/>
    <p:sldLayoutId id="2147483772" r:id="rId6"/>
    <p:sldLayoutId id="2147483778" r:id="rId7"/>
    <p:sldLayoutId id="2147483779" r:id="rId8"/>
    <p:sldLayoutId id="2147483780" r:id="rId9"/>
    <p:sldLayoutId id="2147483773" r:id="rId10"/>
    <p:sldLayoutId id="214748378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1214423"/>
            <a:ext cx="8458200" cy="4861364"/>
          </a:xfrm>
        </p:spPr>
        <p:txBody>
          <a:bodyPr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sz="6600" dirty="0">
                <a:solidFill>
                  <a:srgbClr val="FF0000"/>
                </a:solidFill>
              </a:rPr>
              <a:t>Трудности </a:t>
            </a:r>
            <a:br>
              <a:rPr lang="ru-RU" sz="6600" dirty="0">
                <a:solidFill>
                  <a:srgbClr val="FF0000"/>
                </a:solidFill>
              </a:rPr>
            </a:br>
            <a:r>
              <a:rPr lang="ru-RU" sz="6600" dirty="0">
                <a:solidFill>
                  <a:srgbClr val="FF0000"/>
                </a:solidFill>
              </a:rPr>
              <a:t>адаптации первоклассников </a:t>
            </a:r>
            <a:br>
              <a:rPr lang="ru-RU" sz="6600" dirty="0">
                <a:solidFill>
                  <a:srgbClr val="FF0000"/>
                </a:solidFill>
              </a:rPr>
            </a:br>
            <a:r>
              <a:rPr lang="ru-RU" sz="6600" dirty="0">
                <a:solidFill>
                  <a:srgbClr val="FF0000"/>
                </a:solidFill>
              </a:rPr>
              <a:t>в школе</a:t>
            </a:r>
            <a:br>
              <a:rPr lang="ru-RU" sz="6600" dirty="0">
                <a:solidFill>
                  <a:srgbClr val="FF0000"/>
                </a:solidFill>
              </a:rPr>
            </a:br>
            <a:r>
              <a:rPr lang="ru-RU" sz="1800" dirty="0">
                <a:solidFill>
                  <a:srgbClr val="FF0000"/>
                </a:solidFill>
              </a:rPr>
              <a:t>Выполнила старший воспитатель:</a:t>
            </a:r>
            <a:br>
              <a:rPr lang="ru-RU" sz="1800" dirty="0">
                <a:solidFill>
                  <a:srgbClr val="FF0000"/>
                </a:solidFill>
              </a:rPr>
            </a:br>
            <a:r>
              <a:rPr lang="ru-RU" sz="1800" dirty="0" err="1">
                <a:solidFill>
                  <a:srgbClr val="FF0000"/>
                </a:solidFill>
              </a:rPr>
              <a:t>Шевелёва</a:t>
            </a:r>
            <a:r>
              <a:rPr lang="ru-RU" sz="1800" dirty="0">
                <a:solidFill>
                  <a:srgbClr val="FF0000"/>
                </a:solidFill>
              </a:rPr>
              <a:t> О.В.</a:t>
            </a:r>
          </a:p>
        </p:txBody>
      </p:sp>
    </p:spTree>
  </p:cSld>
  <p:clrMapOvr>
    <a:masterClrMapping/>
  </p:clrMapOvr>
  <p:transition>
    <p:newsfla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FF0000"/>
                </a:solidFill>
              </a:rPr>
              <a:t>рекомендуемые фразы для общения: </a:t>
            </a: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xfrm>
            <a:off x="304800" y="1785938"/>
            <a:ext cx="8686800" cy="4214812"/>
          </a:xfrm>
        </p:spPr>
        <p:txBody>
          <a:bodyPr/>
          <a:lstStyle/>
          <a:p>
            <a:pPr marL="514350" indent="-514350" eaLnBrk="1" hangingPunct="1">
              <a:buFontTx/>
              <a:buChar char="-"/>
            </a:pPr>
            <a:r>
              <a:rPr lang="ru-RU" altLang="ru-RU" sz="2800">
                <a:solidFill>
                  <a:srgbClr val="002060"/>
                </a:solidFill>
                <a:latin typeface="Bookman Old Style" pitchFamily="18" charset="0"/>
              </a:rPr>
              <a:t>Ты у меня умница!</a:t>
            </a:r>
          </a:p>
          <a:p>
            <a:pPr marL="514350" indent="-514350" eaLnBrk="1" hangingPunct="1">
              <a:buFontTx/>
              <a:buChar char="-"/>
            </a:pPr>
            <a:r>
              <a:rPr lang="ru-RU" altLang="ru-RU" sz="2800">
                <a:solidFill>
                  <a:srgbClr val="002060"/>
                </a:solidFill>
                <a:latin typeface="Bookman Old Style" pitchFamily="18" charset="0"/>
              </a:rPr>
              <a:t>Как здорово, молодец!</a:t>
            </a:r>
          </a:p>
          <a:p>
            <a:pPr marL="514350" indent="-514350" eaLnBrk="1" hangingPunct="1">
              <a:buFontTx/>
              <a:buChar char="-"/>
            </a:pPr>
            <a:r>
              <a:rPr lang="ru-RU" altLang="ru-RU" sz="2800">
                <a:solidFill>
                  <a:srgbClr val="002060"/>
                </a:solidFill>
                <a:latin typeface="Bookman Old Style" pitchFamily="18" charset="0"/>
              </a:rPr>
              <a:t>Как хорошо у тебя получилось, научи меня!</a:t>
            </a:r>
          </a:p>
          <a:p>
            <a:pPr marL="514350" indent="-514350" eaLnBrk="1" hangingPunct="1">
              <a:buFontTx/>
              <a:buChar char="-"/>
            </a:pPr>
            <a:r>
              <a:rPr lang="ru-RU" altLang="ru-RU" sz="2800">
                <a:solidFill>
                  <a:srgbClr val="002060"/>
                </a:solidFill>
                <a:latin typeface="Bookman Old Style" pitchFamily="18" charset="0"/>
              </a:rPr>
              <a:t>Спасибо тебе…</a:t>
            </a:r>
          </a:p>
          <a:p>
            <a:pPr marL="514350" indent="-514350" eaLnBrk="1" hangingPunct="1">
              <a:buFontTx/>
              <a:buChar char="-"/>
            </a:pPr>
            <a:r>
              <a:rPr lang="ru-RU" altLang="ru-RU" sz="2800">
                <a:solidFill>
                  <a:srgbClr val="002060"/>
                </a:solidFill>
                <a:latin typeface="Bookman Old Style" pitchFamily="18" charset="0"/>
              </a:rPr>
              <a:t>Если бы ты не помог (помогла), мне бы одной не справиться!</a:t>
            </a:r>
          </a:p>
          <a:p>
            <a:pPr marL="514350" indent="-514350" eaLnBrk="1" hangingPunct="1">
              <a:buFontTx/>
              <a:buChar char="-"/>
            </a:pPr>
            <a:endParaRPr lang="ru-RU" altLang="ru-RU" sz="2400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>
    <p:whee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FF0000"/>
                </a:solidFill>
              </a:rPr>
              <a:t>Несколько советов психолога</a:t>
            </a:r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>
          <a:xfrm>
            <a:off x="304800" y="1785938"/>
            <a:ext cx="8686800" cy="4214812"/>
          </a:xfrm>
        </p:spPr>
        <p:txBody>
          <a:bodyPr/>
          <a:lstStyle/>
          <a:p>
            <a:pPr marL="514350" indent="-514350" algn="ctr" eaLnBrk="1" hangingPunct="1">
              <a:buFont typeface="Wingdings 2" pitchFamily="18" charset="2"/>
              <a:buNone/>
            </a:pPr>
            <a:r>
              <a:rPr lang="ru-RU" altLang="ru-RU" sz="6000">
                <a:solidFill>
                  <a:srgbClr val="A2068F"/>
                </a:solidFill>
                <a:latin typeface="Bookman Old Style" pitchFamily="18" charset="0"/>
              </a:rPr>
              <a:t>«Как прожить</a:t>
            </a:r>
          </a:p>
          <a:p>
            <a:pPr marL="514350" indent="-514350" algn="ctr" eaLnBrk="1" hangingPunct="1">
              <a:buFont typeface="Wingdings 2" pitchFamily="18" charset="2"/>
              <a:buNone/>
            </a:pPr>
            <a:r>
              <a:rPr lang="ru-RU" altLang="ru-RU" sz="6000">
                <a:solidFill>
                  <a:srgbClr val="A2068F"/>
                </a:solidFill>
                <a:latin typeface="Bookman Old Style" pitchFamily="18" charset="0"/>
              </a:rPr>
              <a:t> хотя бы один день без нервотрёпки»</a:t>
            </a:r>
          </a:p>
        </p:txBody>
      </p:sp>
    </p:spTree>
  </p:cSld>
  <p:clrMapOvr>
    <a:masterClrMapping/>
  </p:clrMapOvr>
  <p:transition>
    <p:wheel spokes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4937125"/>
          </a:xfrm>
        </p:spPr>
        <p:txBody>
          <a:bodyPr/>
          <a:lstStyle/>
          <a:p>
            <a:pPr marL="514350" indent="-514350" eaLnBrk="1" hangingPunct="1">
              <a:buFont typeface="Wingdings 2" pitchFamily="18" charset="2"/>
              <a:buNone/>
            </a:pPr>
            <a:r>
              <a:rPr lang="ru-RU" altLang="ru-RU" sz="2600">
                <a:solidFill>
                  <a:srgbClr val="7030A0"/>
                </a:solidFill>
                <a:latin typeface="Bookman Old Style" pitchFamily="18" charset="0"/>
              </a:rPr>
              <a:t>Будите ребенка спокойно, улыбайтесь ему.</a:t>
            </a:r>
          </a:p>
          <a:p>
            <a:pPr marL="514350" indent="-514350" eaLnBrk="1" hangingPunct="1">
              <a:buFont typeface="Wingdings 2" pitchFamily="18" charset="2"/>
              <a:buNone/>
            </a:pPr>
            <a:r>
              <a:rPr lang="ru-RU" altLang="ru-RU" sz="2600">
                <a:solidFill>
                  <a:srgbClr val="7030A0"/>
                </a:solidFill>
                <a:latin typeface="Bookman Old Style" pitchFamily="18" charset="0"/>
              </a:rPr>
              <a:t>Не торопитесь. Умение рассчитать время – Ваша задача. Помните, что ребенок не виноват в том, что Вы опаздываете.</a:t>
            </a:r>
          </a:p>
          <a:p>
            <a:pPr marL="514350" indent="-514350" eaLnBrk="1" hangingPunct="1">
              <a:buFont typeface="Wingdings 2" pitchFamily="18" charset="2"/>
              <a:buNone/>
            </a:pPr>
            <a:r>
              <a:rPr lang="ru-RU" altLang="ru-RU" sz="2600">
                <a:solidFill>
                  <a:srgbClr val="7030A0"/>
                </a:solidFill>
                <a:latin typeface="Bookman Old Style" pitchFamily="18" charset="0"/>
              </a:rPr>
              <a:t>Забудьте фразу: «Что ты сегодня получил(а)?»</a:t>
            </a:r>
          </a:p>
          <a:p>
            <a:pPr marL="514350" indent="-514350" eaLnBrk="1" hangingPunct="1">
              <a:buFont typeface="Wingdings 2" pitchFamily="18" charset="2"/>
              <a:buNone/>
            </a:pPr>
            <a:r>
              <a:rPr lang="ru-RU" altLang="ru-RU" sz="2600">
                <a:solidFill>
                  <a:srgbClr val="7030A0"/>
                </a:solidFill>
                <a:latin typeface="Bookman Old Style" pitchFamily="18" charset="0"/>
              </a:rPr>
              <a:t>Встречая ребенка из школы, не засыпайте его вопросами, дайте ему отдохнуть, расслабиться, вспомните, как Вы чувствуете себя после рабочего дня.</a:t>
            </a:r>
          </a:p>
          <a:p>
            <a:pPr marL="514350" indent="-514350" eaLnBrk="1" hangingPunct="1">
              <a:buFont typeface="Wingdings 2" pitchFamily="18" charset="2"/>
              <a:buNone/>
            </a:pPr>
            <a:r>
              <a:rPr lang="ru-RU" altLang="ru-RU" sz="2600">
                <a:solidFill>
                  <a:srgbClr val="7030A0"/>
                </a:solidFill>
                <a:latin typeface="Bookman Old Style" pitchFamily="18" charset="0"/>
              </a:rPr>
              <a:t>Если Вы видите, что ребенок чем-то огорчен, не пытайте его, пусть успокоится и тогда расскажет все сам.</a:t>
            </a:r>
          </a:p>
        </p:txBody>
      </p:sp>
    </p:spTree>
  </p:cSld>
  <p:clrMapOvr>
    <a:masterClrMapping/>
  </p:clrMapOvr>
  <p:transition>
    <p:strips dir="r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Содержимое 2"/>
          <p:cNvSpPr>
            <a:spLocks noGrp="1"/>
          </p:cNvSpPr>
          <p:nvPr>
            <p:ph idx="1"/>
          </p:nvPr>
        </p:nvSpPr>
        <p:spPr>
          <a:xfrm>
            <a:off x="304800" y="1000125"/>
            <a:ext cx="8686800" cy="5080000"/>
          </a:xfrm>
        </p:spPr>
        <p:txBody>
          <a:bodyPr/>
          <a:lstStyle/>
          <a:p>
            <a:pPr marL="514350" indent="-514350" eaLnBrk="1" hangingPunct="1">
              <a:buFont typeface="Wingdings 2" pitchFamily="18" charset="2"/>
              <a:buNone/>
            </a:pPr>
            <a:r>
              <a:rPr lang="ru-RU" altLang="ru-RU" sz="2600">
                <a:solidFill>
                  <a:srgbClr val="7030A0"/>
                </a:solidFill>
                <a:latin typeface="Bookman Old Style" pitchFamily="18" charset="0"/>
              </a:rPr>
              <a:t>После школы не торопитесь садиться за уроки. Ребенку необходимо отдохнуть 2 часа. И помните – занятия поздним вечером – бесполезны!</a:t>
            </a:r>
          </a:p>
          <a:p>
            <a:pPr marL="514350" indent="-514350" eaLnBrk="1" hangingPunct="1">
              <a:buFont typeface="Wingdings 2" pitchFamily="18" charset="2"/>
              <a:buNone/>
            </a:pPr>
            <a:r>
              <a:rPr lang="ru-RU" altLang="ru-RU" sz="2600">
                <a:solidFill>
                  <a:srgbClr val="7030A0"/>
                </a:solidFill>
                <a:latin typeface="Bookman Old Style" pitchFamily="18" charset="0"/>
              </a:rPr>
              <a:t>Не заставляйте делать все задания сразу: 20 минут занятий – 10 минут перерыв.</a:t>
            </a:r>
          </a:p>
          <a:p>
            <a:pPr marL="514350" indent="-514350" eaLnBrk="1" hangingPunct="1">
              <a:buFont typeface="Wingdings 2" pitchFamily="18" charset="2"/>
              <a:buNone/>
            </a:pPr>
            <a:r>
              <a:rPr lang="ru-RU" altLang="ru-RU" sz="2600">
                <a:solidFill>
                  <a:srgbClr val="7030A0"/>
                </a:solidFill>
                <a:latin typeface="Bookman Old Style" pitchFamily="18" charset="0"/>
              </a:rPr>
              <a:t>Во время приготовления домашнего задания не сидите «над душой». Дайте ребенку работать самому. Если ему понадобится Ваша помощь – наберитесь терпения: спокойный тон и поддержка необходимы.</a:t>
            </a:r>
          </a:p>
          <a:p>
            <a:pPr marL="514350" indent="-514350" eaLnBrk="1" hangingPunct="1">
              <a:buFont typeface="Wingdings 2" pitchFamily="18" charset="2"/>
              <a:buNone/>
            </a:pPr>
            <a:r>
              <a:rPr lang="ru-RU" altLang="ru-RU" sz="2600">
                <a:solidFill>
                  <a:srgbClr val="7030A0"/>
                </a:solidFill>
                <a:latin typeface="Bookman Old Style" pitchFamily="18" charset="0"/>
              </a:rPr>
              <a:t>В общении с ребенком старайтесь избегать условий: «Если ты это сделаешь, то…»</a:t>
            </a:r>
          </a:p>
        </p:txBody>
      </p:sp>
    </p:spTree>
  </p:cSld>
  <p:clrMapOvr>
    <a:masterClrMapping/>
  </p:clrMapOvr>
  <p:transition>
    <p:wheel spokes="2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4937125"/>
          </a:xfrm>
        </p:spPr>
        <p:txBody>
          <a:bodyPr/>
          <a:lstStyle/>
          <a:p>
            <a:pPr marL="514350" indent="-514350" eaLnBrk="1" hangingPunct="1">
              <a:buFont typeface="Wingdings 2" pitchFamily="18" charset="2"/>
              <a:buNone/>
            </a:pPr>
            <a:r>
              <a:rPr lang="ru-RU" altLang="ru-RU" sz="2800">
                <a:solidFill>
                  <a:srgbClr val="7030A0"/>
                </a:solidFill>
                <a:latin typeface="Bookman Old Style" pitchFamily="18" charset="0"/>
              </a:rPr>
              <a:t>В течение дня найдите хотя бы 40 минут и полностью посвятите их ребенку.</a:t>
            </a:r>
          </a:p>
          <a:p>
            <a:pPr marL="514350" indent="-514350" eaLnBrk="1" hangingPunct="1">
              <a:buFont typeface="Wingdings 2" pitchFamily="18" charset="2"/>
              <a:buNone/>
            </a:pPr>
            <a:r>
              <a:rPr lang="ru-RU" altLang="ru-RU" sz="2800">
                <a:solidFill>
                  <a:srgbClr val="7030A0"/>
                </a:solidFill>
                <a:latin typeface="Bookman Old Style" pitchFamily="18" charset="0"/>
              </a:rPr>
              <a:t>Выбирайте единую тактику общения с ребенком всех в семье. Все разногласия решайте без него.</a:t>
            </a:r>
          </a:p>
          <a:p>
            <a:pPr marL="514350" indent="-514350" eaLnBrk="1" hangingPunct="1">
              <a:buFont typeface="Wingdings 2" pitchFamily="18" charset="2"/>
              <a:buNone/>
            </a:pPr>
            <a:r>
              <a:rPr lang="ru-RU" altLang="ru-RU" sz="2800">
                <a:solidFill>
                  <a:srgbClr val="7030A0"/>
                </a:solidFill>
                <a:latin typeface="Bookman Old Style" pitchFamily="18" charset="0"/>
              </a:rPr>
              <a:t>Будьте внимательны к жалобам ребенка на головную боль, усталость, плохое самочувствие. Чаще всего это объективные показатели </a:t>
            </a:r>
            <a:r>
              <a:rPr lang="ru-RU" altLang="ru-RU" sz="2800">
                <a:solidFill>
                  <a:srgbClr val="FF0000"/>
                </a:solidFill>
                <a:latin typeface="Bookman Old Style" pitchFamily="18" charset="0"/>
              </a:rPr>
              <a:t>переутомления.</a:t>
            </a:r>
          </a:p>
          <a:p>
            <a:pPr marL="514350" indent="-514350" eaLnBrk="1" hangingPunct="1">
              <a:buFont typeface="Wingdings 2" pitchFamily="18" charset="2"/>
              <a:buNone/>
            </a:pPr>
            <a:r>
              <a:rPr lang="ru-RU" altLang="ru-RU" sz="2800">
                <a:solidFill>
                  <a:srgbClr val="7030A0"/>
                </a:solidFill>
                <a:latin typeface="Bookman Old Style" pitchFamily="18" charset="0"/>
              </a:rPr>
              <a:t>Успокойте ребенка перед сном, снимите напряжение, накопившееся за день.</a:t>
            </a:r>
          </a:p>
        </p:txBody>
      </p:sp>
    </p:spTree>
  </p:cSld>
  <p:clrMapOvr>
    <a:masterClrMapping/>
  </p:clrMapOvr>
  <p:transition>
    <p:wheel spokes="2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Содержимое 2"/>
          <p:cNvSpPr>
            <a:spLocks noGrp="1"/>
          </p:cNvSpPr>
          <p:nvPr>
            <p:ph idx="1"/>
          </p:nvPr>
        </p:nvSpPr>
        <p:spPr>
          <a:xfrm>
            <a:off x="304800" y="1214438"/>
            <a:ext cx="8686800" cy="4786312"/>
          </a:xfrm>
        </p:spPr>
        <p:txBody>
          <a:bodyPr/>
          <a:lstStyle/>
          <a:p>
            <a:pPr marL="514350" indent="-514350" algn="ctr" eaLnBrk="1" hangingPunct="1">
              <a:buFont typeface="Wingdings 2" pitchFamily="18" charset="2"/>
              <a:buNone/>
            </a:pPr>
            <a:r>
              <a:rPr lang="ru-RU" altLang="ru-RU" sz="6000">
                <a:solidFill>
                  <a:srgbClr val="FF0000"/>
                </a:solidFill>
                <a:latin typeface="Bookman Old Style" pitchFamily="18" charset="0"/>
              </a:rPr>
              <a:t>Желаю удачи </a:t>
            </a:r>
          </a:p>
          <a:p>
            <a:pPr marL="514350" indent="-514350" algn="ctr" eaLnBrk="1" hangingPunct="1">
              <a:buFont typeface="Wingdings 2" pitchFamily="18" charset="2"/>
              <a:buNone/>
            </a:pPr>
            <a:r>
              <a:rPr lang="ru-RU" altLang="ru-RU" sz="6000">
                <a:solidFill>
                  <a:srgbClr val="FF0000"/>
                </a:solidFill>
                <a:latin typeface="Bookman Old Style" pitchFamily="18" charset="0"/>
              </a:rPr>
              <a:t>в воспитании </a:t>
            </a:r>
          </a:p>
          <a:p>
            <a:pPr marL="514350" indent="-514350" algn="ctr" eaLnBrk="1" hangingPunct="1">
              <a:buFont typeface="Wingdings 2" pitchFamily="18" charset="2"/>
              <a:buNone/>
            </a:pPr>
            <a:r>
              <a:rPr lang="ru-RU" altLang="ru-RU" sz="6000">
                <a:solidFill>
                  <a:srgbClr val="FF0000"/>
                </a:solidFill>
                <a:latin typeface="Bookman Old Style" pitchFamily="18" charset="0"/>
              </a:rPr>
              <a:t>детей!</a:t>
            </a:r>
          </a:p>
        </p:txBody>
      </p:sp>
    </p:spTree>
  </p:cSld>
  <p:clrMapOvr>
    <a:masterClrMapping/>
  </p:clrMapOvr>
  <p:transition>
    <p:newsfla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Содержимое 2"/>
          <p:cNvSpPr>
            <a:spLocks noGrp="1"/>
          </p:cNvSpPr>
          <p:nvPr>
            <p:ph idx="1"/>
          </p:nvPr>
        </p:nvSpPr>
        <p:spPr>
          <a:xfrm>
            <a:off x="304800" y="1214438"/>
            <a:ext cx="8686800" cy="4786312"/>
          </a:xfrm>
        </p:spPr>
        <p:txBody>
          <a:bodyPr/>
          <a:lstStyle/>
          <a:p>
            <a:pPr marL="514350" indent="-514350" algn="ctr" eaLnBrk="1" hangingPunct="1">
              <a:buFont typeface="Wingdings 2" pitchFamily="18" charset="2"/>
              <a:buNone/>
            </a:pPr>
            <a:r>
              <a:rPr lang="ru-RU" altLang="ru-RU" sz="6000">
                <a:solidFill>
                  <a:srgbClr val="A2068F"/>
                </a:solidFill>
                <a:latin typeface="Bookman Old Style" pitchFamily="18" charset="0"/>
              </a:rPr>
              <a:t>Спасибо</a:t>
            </a:r>
          </a:p>
          <a:p>
            <a:pPr marL="514350" indent="-514350" algn="ctr" eaLnBrk="1" hangingPunct="1">
              <a:buFont typeface="Wingdings 2" pitchFamily="18" charset="2"/>
              <a:buNone/>
            </a:pPr>
            <a:r>
              <a:rPr lang="ru-RU" altLang="ru-RU" sz="6000">
                <a:solidFill>
                  <a:srgbClr val="A2068F"/>
                </a:solidFill>
                <a:latin typeface="Bookman Old Style" pitchFamily="18" charset="0"/>
              </a:rPr>
              <a:t> за внимание!</a:t>
            </a: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sz="2800" i="1" dirty="0">
                <a:latin typeface="Bookman Old Style" pitchFamily="18" charset="0"/>
              </a:rPr>
              <a:t>Эпиграф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eaLnBrk="1" hangingPunct="1">
              <a:buFont typeface="Wingdings 2" pitchFamily="18" charset="2"/>
              <a:buNone/>
            </a:pPr>
            <a:r>
              <a:rPr lang="ru-RU" altLang="ru-RU"/>
              <a:t>    «</a:t>
            </a:r>
            <a:r>
              <a:rPr lang="ru-RU" altLang="ru-RU" sz="3600" i="1">
                <a:latin typeface="Bookman Old Style" pitchFamily="18" charset="0"/>
              </a:rPr>
              <a:t>Штурмуйте каждую проблему с                       энтузиазмом…</a:t>
            </a:r>
          </a:p>
          <a:p>
            <a:pPr algn="r" eaLnBrk="1" hangingPunct="1">
              <a:buFont typeface="Wingdings 2" pitchFamily="18" charset="2"/>
              <a:buNone/>
            </a:pPr>
            <a:r>
              <a:rPr lang="ru-RU" altLang="ru-RU" sz="3600" i="1">
                <a:latin typeface="Bookman Old Style" pitchFamily="18" charset="0"/>
              </a:rPr>
              <a:t>как если бы от этого </a:t>
            </a:r>
          </a:p>
          <a:p>
            <a:pPr algn="r" eaLnBrk="1" hangingPunct="1">
              <a:buFont typeface="Wingdings 2" pitchFamily="18" charset="2"/>
              <a:buNone/>
            </a:pPr>
            <a:r>
              <a:rPr lang="ru-RU" altLang="ru-RU" sz="3600" i="1">
                <a:latin typeface="Bookman Old Style" pitchFamily="18" charset="0"/>
              </a:rPr>
              <a:t>зависела </a:t>
            </a:r>
          </a:p>
          <a:p>
            <a:pPr algn="r" eaLnBrk="1" hangingPunct="1">
              <a:buFont typeface="Wingdings 2" pitchFamily="18" charset="2"/>
              <a:buNone/>
            </a:pPr>
            <a:r>
              <a:rPr lang="ru-RU" altLang="ru-RU" sz="3600" i="1">
                <a:latin typeface="Bookman Old Style" pitchFamily="18" charset="0"/>
              </a:rPr>
              <a:t>Ваша жизнь…»</a:t>
            </a:r>
          </a:p>
          <a:p>
            <a:pPr algn="r" eaLnBrk="1" hangingPunct="1">
              <a:buFont typeface="Wingdings 2" pitchFamily="18" charset="2"/>
              <a:buNone/>
            </a:pPr>
            <a:r>
              <a:rPr lang="ru-RU" altLang="ru-RU"/>
              <a:t>Л.Кьюби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altLang="ru-RU" sz="6600">
                <a:solidFill>
                  <a:srgbClr val="FF0000"/>
                </a:solidFill>
                <a:latin typeface="Bookman Old Style" pitchFamily="18" charset="0"/>
              </a:rPr>
              <a:t>Условия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altLang="ru-RU" sz="6600">
                <a:solidFill>
                  <a:srgbClr val="FF0000"/>
                </a:solidFill>
                <a:latin typeface="Bookman Old Style" pitchFamily="18" charset="0"/>
              </a:rPr>
              <a:t>адаптации</a:t>
            </a:r>
          </a:p>
        </p:txBody>
      </p:sp>
    </p:spTree>
  </p:cSld>
  <p:clrMapOvr>
    <a:masterClrMapping/>
  </p:clrMapOvr>
  <p:transition>
    <p:strips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00B0F0"/>
                </a:solidFill>
                <a:latin typeface="Bookman Old Style" pitchFamily="18" charset="0"/>
              </a:rPr>
              <a:t>Физиологические:</a:t>
            </a: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>
                <a:solidFill>
                  <a:srgbClr val="7030A0"/>
                </a:solidFill>
                <a:latin typeface="Bookman Old Style" pitchFamily="18" charset="0"/>
              </a:rPr>
              <a:t>Изменение режима дня;</a:t>
            </a:r>
          </a:p>
          <a:p>
            <a:pPr eaLnBrk="1" hangingPunct="1"/>
            <a:r>
              <a:rPr lang="ru-RU" altLang="ru-RU">
                <a:solidFill>
                  <a:srgbClr val="7030A0"/>
                </a:solidFill>
                <a:latin typeface="Bookman Old Style" pitchFamily="18" charset="0"/>
              </a:rPr>
              <a:t>Необходимые игры;</a:t>
            </a:r>
          </a:p>
          <a:p>
            <a:pPr eaLnBrk="1" hangingPunct="1"/>
            <a:r>
              <a:rPr lang="ru-RU" altLang="ru-RU">
                <a:solidFill>
                  <a:srgbClr val="7030A0"/>
                </a:solidFill>
                <a:latin typeface="Bookman Old Style" pitchFamily="18" charset="0"/>
              </a:rPr>
              <a:t>Правильная посадка;</a:t>
            </a:r>
          </a:p>
          <a:p>
            <a:pPr eaLnBrk="1" hangingPunct="1"/>
            <a:r>
              <a:rPr lang="ru-RU" altLang="ru-RU">
                <a:solidFill>
                  <a:srgbClr val="7030A0"/>
                </a:solidFill>
                <a:latin typeface="Bookman Old Style" pitchFamily="18" charset="0"/>
              </a:rPr>
              <a:t>Правильное питание;</a:t>
            </a:r>
          </a:p>
          <a:p>
            <a:pPr eaLnBrk="1" hangingPunct="1"/>
            <a:r>
              <a:rPr lang="ru-RU" altLang="ru-RU">
                <a:solidFill>
                  <a:srgbClr val="7030A0"/>
                </a:solidFill>
                <a:latin typeface="Bookman Old Style" pitchFamily="18" charset="0"/>
              </a:rPr>
              <a:t>Развитие двигательной активности;</a:t>
            </a:r>
          </a:p>
          <a:p>
            <a:pPr eaLnBrk="1" hangingPunct="1"/>
            <a:r>
              <a:rPr lang="ru-RU" altLang="ru-RU">
                <a:solidFill>
                  <a:srgbClr val="7030A0"/>
                </a:solidFill>
                <a:latin typeface="Bookman Old Style" pitchFamily="18" charset="0"/>
              </a:rPr>
              <a:t>Воспитание самостоятельности и ответственности;</a:t>
            </a:r>
          </a:p>
        </p:txBody>
      </p:sp>
    </p:spTree>
  </p:cSld>
  <p:clrMapOvr>
    <a:masterClrMapping/>
  </p:clrMapOvr>
  <p:transition spd="med">
    <p:split orient="vert"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00B0F0"/>
                </a:solidFill>
                <a:latin typeface="Bookman Old Style" pitchFamily="18" charset="0"/>
              </a:rPr>
              <a:t>психологические: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00188"/>
            <a:ext cx="8686800" cy="5214937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dirty="0">
                <a:solidFill>
                  <a:srgbClr val="7030A0"/>
                </a:solidFill>
                <a:latin typeface="Bookman Old Style" pitchFamily="18" charset="0"/>
              </a:rPr>
              <a:t>Психологический климат в семье;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dirty="0">
                <a:solidFill>
                  <a:srgbClr val="7030A0"/>
                </a:solidFill>
                <a:latin typeface="Bookman Old Style" pitchFamily="18" charset="0"/>
              </a:rPr>
              <a:t>Самооценка ребенка;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dirty="0" err="1">
                <a:solidFill>
                  <a:srgbClr val="7030A0"/>
                </a:solidFill>
                <a:latin typeface="Bookman Old Style" pitchFamily="18" charset="0"/>
              </a:rPr>
              <a:t>Самоценность</a:t>
            </a:r>
            <a:r>
              <a:rPr lang="ru-RU" sz="2800" dirty="0">
                <a:solidFill>
                  <a:srgbClr val="7030A0"/>
                </a:solidFill>
                <a:latin typeface="Bookman Old Style" pitchFamily="18" charset="0"/>
              </a:rPr>
              <a:t> ребенка для родителей;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dirty="0">
                <a:solidFill>
                  <a:srgbClr val="7030A0"/>
                </a:solidFill>
                <a:latin typeface="Bookman Old Style" pitchFamily="18" charset="0"/>
              </a:rPr>
              <a:t>Формирование интереса к школе;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dirty="0">
                <a:solidFill>
                  <a:srgbClr val="7030A0"/>
                </a:solidFill>
                <a:latin typeface="Bookman Old Style" pitchFamily="18" charset="0"/>
              </a:rPr>
              <a:t>Дружеское общение с одноклассниками;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dirty="0">
                <a:solidFill>
                  <a:srgbClr val="7030A0"/>
                </a:solidFill>
                <a:latin typeface="Bookman Old Style" pitchFamily="18" charset="0"/>
              </a:rPr>
              <a:t>Предоставление самостоятельности;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dirty="0">
                <a:solidFill>
                  <a:srgbClr val="7030A0"/>
                </a:solidFill>
                <a:latin typeface="Bookman Old Style" pitchFamily="18" charset="0"/>
              </a:rPr>
              <a:t>Учет темперамента ребенка;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dirty="0">
                <a:solidFill>
                  <a:srgbClr val="7030A0"/>
                </a:solidFill>
                <a:latin typeface="Bookman Old Style" pitchFamily="18" charset="0"/>
              </a:rPr>
              <a:t>Организация контроля за учебой;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dirty="0">
                <a:solidFill>
                  <a:srgbClr val="7030A0"/>
                </a:solidFill>
                <a:latin typeface="Bookman Old Style" pitchFamily="18" charset="0"/>
              </a:rPr>
              <a:t>Похвала за успехи и достижения;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dirty="0">
                <a:solidFill>
                  <a:srgbClr val="7030A0"/>
                </a:solidFill>
                <a:latin typeface="Bookman Old Style" pitchFamily="18" charset="0"/>
              </a:rPr>
              <a:t>Моральное стимулирование;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dirty="0">
                <a:solidFill>
                  <a:srgbClr val="7030A0"/>
                </a:solidFill>
                <a:latin typeface="Bookman Old Style" pitchFamily="18" charset="0"/>
              </a:rPr>
              <a:t>Развитие самоконтроля и самооценки;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ru-RU" sz="2800" dirty="0">
              <a:solidFill>
                <a:srgbClr val="7030A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>
    <p:split orient="vert" dir="in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11494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5400" dirty="0">
                <a:solidFill>
                  <a:srgbClr val="FF0000"/>
                </a:solidFill>
                <a:latin typeface="Bookman Old Style" pitchFamily="18" charset="0"/>
              </a:rPr>
              <a:t>Взаимоотношения </a:t>
            </a:r>
            <a:br>
              <a:rPr lang="ru-RU" sz="5400" dirty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ru-RU" sz="5400" dirty="0">
                <a:solidFill>
                  <a:srgbClr val="FF0000"/>
                </a:solidFill>
                <a:latin typeface="Bookman Old Style" pitchFamily="18" charset="0"/>
              </a:rPr>
              <a:t>с ребенком </a:t>
            </a:r>
            <a:br>
              <a:rPr lang="ru-RU" sz="5400" dirty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ru-RU" sz="5400" dirty="0">
                <a:solidFill>
                  <a:srgbClr val="FF0000"/>
                </a:solidFill>
                <a:latin typeface="Bookman Old Style" pitchFamily="18" charset="0"/>
              </a:rPr>
              <a:t>в семье</a:t>
            </a:r>
          </a:p>
        </p:txBody>
      </p:sp>
    </p:spTree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7030A0"/>
                </a:solidFill>
                <a:latin typeface="Bookman Old Style" pitchFamily="18" charset="0"/>
              </a:rPr>
              <a:t>Шкала Общения родителей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altLang="ru-RU" sz="2400">
                <a:solidFill>
                  <a:srgbClr val="FF0000"/>
                </a:solidFill>
                <a:latin typeface="Bookman Old Style" pitchFamily="18" charset="0"/>
              </a:rPr>
              <a:t>Положительные эмоции:</a:t>
            </a:r>
          </a:p>
          <a:p>
            <a:pPr eaLnBrk="1" hangingPunct="1">
              <a:buFont typeface="Arial" charset="0"/>
              <a:buChar char="•"/>
            </a:pPr>
            <a:r>
              <a:rPr lang="ru-RU" altLang="ru-RU">
                <a:solidFill>
                  <a:srgbClr val="002060"/>
                </a:solidFill>
                <a:latin typeface="Bookman Old Style" pitchFamily="18" charset="0"/>
              </a:rPr>
              <a:t>хвалим;</a:t>
            </a:r>
          </a:p>
          <a:p>
            <a:pPr eaLnBrk="1" hangingPunct="1">
              <a:buFont typeface="Arial" charset="0"/>
              <a:buChar char="•"/>
            </a:pPr>
            <a:r>
              <a:rPr lang="ru-RU" altLang="ru-RU">
                <a:solidFill>
                  <a:srgbClr val="002060"/>
                </a:solidFill>
                <a:latin typeface="Bookman Old Style" pitchFamily="18" charset="0"/>
              </a:rPr>
              <a:t>поощряем;</a:t>
            </a:r>
          </a:p>
          <a:p>
            <a:pPr eaLnBrk="1" hangingPunct="1">
              <a:buFont typeface="Arial" charset="0"/>
              <a:buChar char="•"/>
            </a:pPr>
            <a:r>
              <a:rPr lang="ru-RU" altLang="ru-RU">
                <a:solidFill>
                  <a:srgbClr val="002060"/>
                </a:solidFill>
                <a:latin typeface="Bookman Old Style" pitchFamily="18" charset="0"/>
              </a:rPr>
              <a:t>одобряем;</a:t>
            </a:r>
          </a:p>
          <a:p>
            <a:pPr eaLnBrk="1" hangingPunct="1">
              <a:buFont typeface="Arial" charset="0"/>
              <a:buChar char="•"/>
            </a:pPr>
            <a:r>
              <a:rPr lang="ru-RU" altLang="ru-RU">
                <a:solidFill>
                  <a:srgbClr val="002060"/>
                </a:solidFill>
                <a:latin typeface="Bookman Old Style" pitchFamily="18" charset="0"/>
              </a:rPr>
              <a:t>целуем;</a:t>
            </a:r>
          </a:p>
          <a:p>
            <a:pPr eaLnBrk="1" hangingPunct="1">
              <a:buFont typeface="Arial" charset="0"/>
              <a:buChar char="•"/>
            </a:pPr>
            <a:r>
              <a:rPr lang="ru-RU" altLang="ru-RU">
                <a:solidFill>
                  <a:srgbClr val="002060"/>
                </a:solidFill>
                <a:latin typeface="Bookman Old Style" pitchFamily="18" charset="0"/>
              </a:rPr>
              <a:t>сопереживаем;</a:t>
            </a:r>
          </a:p>
          <a:p>
            <a:pPr eaLnBrk="1" hangingPunct="1">
              <a:buFont typeface="Arial" charset="0"/>
              <a:buChar char="•"/>
            </a:pPr>
            <a:r>
              <a:rPr lang="ru-RU" altLang="ru-RU">
                <a:solidFill>
                  <a:srgbClr val="002060"/>
                </a:solidFill>
                <a:latin typeface="Bookman Old Style" pitchFamily="18" charset="0"/>
              </a:rPr>
              <a:t>улыбаемся;</a:t>
            </a:r>
          </a:p>
          <a:p>
            <a:pPr eaLnBrk="1" hangingPunct="1">
              <a:buFont typeface="Arial" charset="0"/>
              <a:buChar char="•"/>
            </a:pPr>
            <a:r>
              <a:rPr lang="ru-RU" altLang="ru-RU">
                <a:solidFill>
                  <a:srgbClr val="002060"/>
                </a:solidFill>
                <a:latin typeface="Bookman Old Style" pitchFamily="18" charset="0"/>
              </a:rPr>
              <a:t>восхищаемся;</a:t>
            </a:r>
          </a:p>
          <a:p>
            <a:pPr eaLnBrk="1" hangingPunct="1">
              <a:buFont typeface="Arial" charset="0"/>
              <a:buChar char="•"/>
            </a:pPr>
            <a:r>
              <a:rPr lang="ru-RU" altLang="ru-RU">
                <a:solidFill>
                  <a:srgbClr val="002060"/>
                </a:solidFill>
                <a:latin typeface="Bookman Old Style" pitchFamily="18" charset="0"/>
              </a:rPr>
              <a:t>делаем подарки;</a:t>
            </a:r>
          </a:p>
          <a:p>
            <a:pPr eaLnBrk="1" hangingPunct="1">
              <a:buFont typeface="Arial" charset="0"/>
              <a:buChar char="•"/>
            </a:pPr>
            <a:endParaRPr lang="ru-RU" altLang="ru-RU"/>
          </a:p>
        </p:txBody>
      </p:sp>
      <p:sp>
        <p:nvSpPr>
          <p:cNvPr id="16388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altLang="ru-RU" sz="2400">
                <a:solidFill>
                  <a:srgbClr val="FF0000"/>
                </a:solidFill>
                <a:latin typeface="Bookman Old Style" pitchFamily="18" charset="0"/>
              </a:rPr>
              <a:t>Отрицательные эмоции: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>
                <a:solidFill>
                  <a:srgbClr val="002060"/>
                </a:solidFill>
              </a:rPr>
              <a:t>    </a:t>
            </a:r>
            <a:r>
              <a:rPr lang="ru-RU" altLang="ru-RU">
                <a:solidFill>
                  <a:srgbClr val="002060"/>
                </a:solidFill>
                <a:latin typeface="Bookman Old Style" pitchFamily="18" charset="0"/>
              </a:rPr>
              <a:t>упрекаем;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>
                <a:solidFill>
                  <a:srgbClr val="002060"/>
                </a:solidFill>
                <a:latin typeface="Bookman Old Style" pitchFamily="18" charset="0"/>
              </a:rPr>
              <a:t>   унижаем;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>
                <a:solidFill>
                  <a:srgbClr val="002060"/>
                </a:solidFill>
                <a:latin typeface="Bookman Old Style" pitchFamily="18" charset="0"/>
              </a:rPr>
              <a:t>   обвиняем;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>
                <a:solidFill>
                  <a:srgbClr val="002060"/>
                </a:solidFill>
                <a:latin typeface="Bookman Old Style" pitchFamily="18" charset="0"/>
              </a:rPr>
              <a:t>   осуждаем;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>
                <a:solidFill>
                  <a:srgbClr val="002060"/>
                </a:solidFill>
                <a:latin typeface="Bookman Old Style" pitchFamily="18" charset="0"/>
              </a:rPr>
              <a:t>   отвергаем;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>
                <a:solidFill>
                  <a:srgbClr val="002060"/>
                </a:solidFill>
                <a:latin typeface="Bookman Old Style" pitchFamily="18" charset="0"/>
              </a:rPr>
              <a:t>   читаем нотации;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>
                <a:solidFill>
                  <a:srgbClr val="002060"/>
                </a:solidFill>
                <a:latin typeface="Bookman Old Style" pitchFamily="18" charset="0"/>
              </a:rPr>
              <a:t>   лишаем чего-то;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altLang="ru-RU">
                <a:solidFill>
                  <a:srgbClr val="002060"/>
                </a:solidFill>
                <a:latin typeface="Bookman Old Style" pitchFamily="18" charset="0"/>
              </a:rPr>
              <a:t>   ставим в угол;</a:t>
            </a:r>
          </a:p>
        </p:txBody>
      </p:sp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FF0000"/>
                </a:solidFill>
              </a:rPr>
              <a:t>Правила, которые помогут ребёнку 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>в общении: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57313"/>
            <a:ext cx="8686800" cy="5357812"/>
          </a:xfrm>
        </p:spPr>
        <p:txBody>
          <a:bodyPr>
            <a:normAutofit fontScale="85000"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Не отнимай чужого, но и своё не отдавай.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Попросили – дай, пытаются отнять – защищайся.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Не дерись без причины.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Зовут играть - иди, не зовут – спроси разрешения играть вместе, а это не стыдно.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Играй честно, не подводи своих товарищей.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Не дразни никого, не выпрашивай ничего.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Из-за отметок не плачь, есть вопросы к учителю – подойди, выясни.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Старайся все делать вовремя, думай о хороших результатах. Они обязательно у тебя будут.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Не жалуйся, не ябедничай, не наговаривай ни на кого.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Будь во всем аккуратен: в учебе, в одежде, в отношениях.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Почаще говори: «Давай дружить!», «Давай играть вместе!»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Помни! Ты не лучше всех, ты не хуже всех! Ты – неповторимый для самого себя, родителей, учителей, друзей!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endParaRPr lang="ru-RU" sz="2400" dirty="0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FF0000"/>
                </a:solidFill>
              </a:rPr>
              <a:t>Не рекомендуемые фразы для общения: </a:t>
            </a: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304800" y="1571625"/>
            <a:ext cx="8686800" cy="4429125"/>
          </a:xfrm>
        </p:spPr>
        <p:txBody>
          <a:bodyPr/>
          <a:lstStyle/>
          <a:p>
            <a:pPr marL="514350" indent="-514350" eaLnBrk="1" hangingPunct="1">
              <a:buFontTx/>
              <a:buChar char="-"/>
            </a:pPr>
            <a:r>
              <a:rPr lang="ru-RU" altLang="ru-RU" sz="2400">
                <a:solidFill>
                  <a:srgbClr val="002060"/>
                </a:solidFill>
                <a:latin typeface="Bookman Old Style" pitchFamily="18" charset="0"/>
              </a:rPr>
              <a:t>Тысячу раз говорили тебе, что…</a:t>
            </a:r>
          </a:p>
          <a:p>
            <a:pPr marL="514350" indent="-514350" eaLnBrk="1" hangingPunct="1">
              <a:buFontTx/>
              <a:buChar char="-"/>
            </a:pPr>
            <a:r>
              <a:rPr lang="ru-RU" altLang="ru-RU" sz="2400">
                <a:solidFill>
                  <a:srgbClr val="002060"/>
                </a:solidFill>
                <a:latin typeface="Bookman Old Style" pitchFamily="18" charset="0"/>
              </a:rPr>
              <a:t>Сколько раз надо повторить…</a:t>
            </a:r>
          </a:p>
          <a:p>
            <a:pPr marL="514350" indent="-514350" eaLnBrk="1" hangingPunct="1">
              <a:buFontTx/>
              <a:buChar char="-"/>
            </a:pPr>
            <a:r>
              <a:rPr lang="ru-RU" altLang="ru-RU" sz="2400">
                <a:solidFill>
                  <a:srgbClr val="002060"/>
                </a:solidFill>
                <a:latin typeface="Bookman Old Style" pitchFamily="18" charset="0"/>
              </a:rPr>
              <a:t>И о чем ты только думаешь…</a:t>
            </a:r>
          </a:p>
          <a:p>
            <a:pPr marL="514350" indent="-514350" eaLnBrk="1" hangingPunct="1">
              <a:buFontTx/>
              <a:buChar char="-"/>
            </a:pPr>
            <a:r>
              <a:rPr lang="ru-RU" altLang="ru-RU" sz="2400">
                <a:solidFill>
                  <a:srgbClr val="002060"/>
                </a:solidFill>
                <a:latin typeface="Bookman Old Style" pitchFamily="18" charset="0"/>
              </a:rPr>
              <a:t>Неужели так трудно запомнить!...</a:t>
            </a:r>
          </a:p>
          <a:p>
            <a:pPr marL="514350" indent="-514350" eaLnBrk="1" hangingPunct="1">
              <a:buFontTx/>
              <a:buChar char="-"/>
            </a:pPr>
            <a:r>
              <a:rPr lang="ru-RU" altLang="ru-RU" sz="2400">
                <a:solidFill>
                  <a:srgbClr val="002060"/>
                </a:solidFill>
                <a:latin typeface="Bookman Old Style" pitchFamily="18" charset="0"/>
              </a:rPr>
              <a:t>Ты становишься невыносимым…</a:t>
            </a:r>
          </a:p>
          <a:p>
            <a:pPr marL="514350" indent="-514350" eaLnBrk="1" hangingPunct="1">
              <a:buFontTx/>
              <a:buChar char="-"/>
            </a:pPr>
            <a:r>
              <a:rPr lang="ru-RU" altLang="ru-RU" sz="2400">
                <a:solidFill>
                  <a:srgbClr val="002060"/>
                </a:solidFill>
                <a:latin typeface="Bookman Old Style" pitchFamily="18" charset="0"/>
              </a:rPr>
              <a:t>Отстань, мне некогда…</a:t>
            </a:r>
          </a:p>
          <a:p>
            <a:pPr marL="514350" indent="-514350" eaLnBrk="1" hangingPunct="1">
              <a:buFontTx/>
              <a:buChar char="-"/>
            </a:pPr>
            <a:r>
              <a:rPr lang="ru-RU" altLang="ru-RU" sz="2400">
                <a:solidFill>
                  <a:srgbClr val="002060"/>
                </a:solidFill>
                <a:latin typeface="Bookman Old Style" pitchFamily="18" charset="0"/>
              </a:rPr>
              <a:t>Иди, сам подумай (или читай еще раз)…</a:t>
            </a:r>
          </a:p>
          <a:p>
            <a:pPr marL="514350" indent="-514350" eaLnBrk="1" hangingPunct="1">
              <a:buFontTx/>
              <a:buChar char="-"/>
            </a:pPr>
            <a:r>
              <a:rPr lang="ru-RU" altLang="ru-RU" sz="2400">
                <a:solidFill>
                  <a:srgbClr val="002060"/>
                </a:solidFill>
                <a:latin typeface="Bookman Old Style" pitchFamily="18" charset="0"/>
              </a:rPr>
              <a:t>Почему Лена (Вася, Петя и т.д.) такая умница, а ты  - нет?!</a:t>
            </a:r>
          </a:p>
        </p:txBody>
      </p:sp>
    </p:spTree>
  </p:cSld>
  <p:clrMapOvr>
    <a:masterClrMapping/>
  </p:clrMapOvr>
  <p:transition>
    <p:wheel spokes="8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111</TotalTime>
  <Words>680</Words>
  <Application>Microsoft Office PowerPoint</Application>
  <PresentationFormat>Экран (4:3)</PresentationFormat>
  <Paragraphs>97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Bookman Old Style</vt:lpstr>
      <vt:lpstr>Franklin Gothic Book</vt:lpstr>
      <vt:lpstr>Franklin Gothic Medium</vt:lpstr>
      <vt:lpstr>Wingdings 2</vt:lpstr>
      <vt:lpstr>Трек</vt:lpstr>
      <vt:lpstr>Трудности  адаптации первоклассников  в школе Выполнила старший воспитатель: Шевелёва О.В.</vt:lpstr>
      <vt:lpstr>Эпиграф</vt:lpstr>
      <vt:lpstr>Презентация PowerPoint</vt:lpstr>
      <vt:lpstr>Физиологические:</vt:lpstr>
      <vt:lpstr>психологические:</vt:lpstr>
      <vt:lpstr>Взаимоотношения  с ребенком  в семье</vt:lpstr>
      <vt:lpstr>Шкала Общения родителей</vt:lpstr>
      <vt:lpstr>Правила, которые помогут ребёнку  в общении: </vt:lpstr>
      <vt:lpstr>Не рекомендуемые фразы для общения: </vt:lpstr>
      <vt:lpstr>рекомендуемые фразы для общения: </vt:lpstr>
      <vt:lpstr>Несколько советов психолога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Трудности адаптации первоклассников в школе</dc:title>
  <dc:creator>Admin</dc:creator>
  <cp:lastModifiedBy>User</cp:lastModifiedBy>
  <cp:revision>18</cp:revision>
  <dcterms:created xsi:type="dcterms:W3CDTF">2009-11-27T17:04:19Z</dcterms:created>
  <dcterms:modified xsi:type="dcterms:W3CDTF">2017-05-14T10:12:18Z</dcterms:modified>
</cp:coreProperties>
</file>