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4" d="100"/>
          <a:sy n="54" d="100"/>
        </p:scale>
        <p:origin x="270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6858508" cy="9906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1450" y="2617136"/>
            <a:ext cx="3981650" cy="2189103"/>
          </a:xfrm>
        </p:spPr>
        <p:txBody>
          <a:bodyPr anchor="b">
            <a:noAutofit/>
          </a:bodyPr>
          <a:lstStyle>
            <a:lvl1pPr algn="ctr">
              <a:defRPr sz="36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1450" y="5197584"/>
            <a:ext cx="3981650" cy="1989940"/>
          </a:xfrm>
        </p:spPr>
        <p:txBody>
          <a:bodyPr anchor="t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49063" y="7301092"/>
            <a:ext cx="504957" cy="403578"/>
          </a:xfrm>
        </p:spPr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41451" y="7301092"/>
            <a:ext cx="3048645" cy="403578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988" y="7301092"/>
            <a:ext cx="310112" cy="403578"/>
          </a:xfrm>
        </p:spPr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514869" y="5014142"/>
            <a:ext cx="383481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045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649" y="6955599"/>
            <a:ext cx="5099051" cy="818622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9695" y="1492015"/>
            <a:ext cx="5318612" cy="485516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2649" y="7774221"/>
            <a:ext cx="5099051" cy="713140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711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649" y="1309928"/>
            <a:ext cx="5099051" cy="4474687"/>
          </a:xfrm>
        </p:spPr>
        <p:txBody>
          <a:bodyPr anchor="ctr">
            <a:normAutofit/>
          </a:bodyPr>
          <a:lstStyle>
            <a:lvl1pPr algn="ctr">
              <a:defRPr sz="2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649" y="6175962"/>
            <a:ext cx="5099052" cy="231140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58849" y="5980287"/>
            <a:ext cx="495481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1819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750" y="1418635"/>
            <a:ext cx="4800188" cy="3424298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00150" y="4842933"/>
            <a:ext cx="4419599" cy="941681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35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647" y="6273801"/>
            <a:ext cx="5099054" cy="221356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37477" y="1307745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54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25128" y="4084701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54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958849" y="5980287"/>
            <a:ext cx="494665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9541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652" y="4779061"/>
            <a:ext cx="5099046" cy="2121600"/>
          </a:xfrm>
        </p:spPr>
        <p:txBody>
          <a:bodyPr anchor="b">
            <a:normAutofit/>
          </a:bodyPr>
          <a:lstStyle>
            <a:lvl1pPr algn="l">
              <a:defRPr sz="2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651" y="6900661"/>
            <a:ext cx="5099048" cy="12428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843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7062" y="1418635"/>
            <a:ext cx="4743876" cy="3240854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882651" y="5256784"/>
            <a:ext cx="5099048" cy="128117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649" y="6542852"/>
            <a:ext cx="5099052" cy="1944511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58546" y="1295515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37348" y="3766718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958849" y="4953000"/>
            <a:ext cx="494665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996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649" y="1418634"/>
            <a:ext cx="5099051" cy="331423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4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882651" y="5151120"/>
            <a:ext cx="5099048" cy="1307592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649" y="6457245"/>
            <a:ext cx="5099051" cy="2030119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58852" y="4953000"/>
            <a:ext cx="49548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4829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2649" y="3596863"/>
            <a:ext cx="5099052" cy="489050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958850" y="3401190"/>
            <a:ext cx="495481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167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67500" y="1309929"/>
            <a:ext cx="1214198" cy="71774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2651" y="1309929"/>
            <a:ext cx="3686632" cy="71774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4684134" y="1309929"/>
            <a:ext cx="0" cy="7177434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096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958849" y="3403487"/>
            <a:ext cx="494665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426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8849" y="2370930"/>
            <a:ext cx="4946651" cy="2632520"/>
          </a:xfrm>
        </p:spPr>
        <p:txBody>
          <a:bodyPr anchor="b">
            <a:normAutofit/>
          </a:bodyPr>
          <a:lstStyle>
            <a:lvl1pPr algn="ctr">
              <a:defRPr sz="3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8849" y="5394797"/>
            <a:ext cx="4946651" cy="157446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958850" y="5199122"/>
            <a:ext cx="49466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863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958849" y="3403487"/>
            <a:ext cx="494665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649" y="1322154"/>
            <a:ext cx="5099051" cy="18833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2650" y="3592576"/>
            <a:ext cx="2503170" cy="497941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3864" y="3592576"/>
            <a:ext cx="2503170" cy="497941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81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651" y="3840103"/>
            <a:ext cx="250317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2651" y="4684713"/>
            <a:ext cx="2503170" cy="390956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1374" y="3840103"/>
            <a:ext cx="250317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1374" y="4684713"/>
            <a:ext cx="2503170" cy="390956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958849" y="3401190"/>
            <a:ext cx="494665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5302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649" y="1322154"/>
            <a:ext cx="5099051" cy="18833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958849" y="3401190"/>
            <a:ext cx="494665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067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610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648" y="2005660"/>
            <a:ext cx="1902599" cy="1981200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0047" y="1418636"/>
            <a:ext cx="2891654" cy="7068728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2648" y="4378205"/>
            <a:ext cx="1902599" cy="352213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958849" y="4206992"/>
            <a:ext cx="175019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9900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649" y="2721091"/>
            <a:ext cx="2724152" cy="1981200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02" y="1492014"/>
            <a:ext cx="2197097" cy="6921974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2649" y="4702291"/>
            <a:ext cx="2724151" cy="2641600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873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rgbClr val="C00000"/>
          </a:fgClr>
          <a:bgClr>
            <a:srgbClr val="FFFF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" y="0"/>
            <a:ext cx="6864350" cy="9906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2649" y="1322154"/>
            <a:ext cx="5099051" cy="188336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649" y="3596862"/>
            <a:ext cx="5099052" cy="49761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7503" y="8609659"/>
            <a:ext cx="861212" cy="4035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8CFAAD1-CFDF-41FE-BAAC-64E5974659EA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2649" y="8609659"/>
            <a:ext cx="3828500" cy="4035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5068" y="8609659"/>
            <a:ext cx="296633" cy="4035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D1483AD-3DC5-4C34-889C-8EB624BA2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03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342900" rtl="0" eaLnBrk="1" latinLnBrk="0" hangingPunct="1">
        <a:spcBef>
          <a:spcPct val="0"/>
        </a:spcBef>
        <a:buNone/>
        <a:defRPr sz="3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5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3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2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A14307F-F553-7172-3DF1-CBA7A30D10E1}"/>
              </a:ext>
            </a:extLst>
          </p:cNvPr>
          <p:cNvSpPr txBox="1"/>
          <p:nvPr/>
        </p:nvSpPr>
        <p:spPr>
          <a:xfrm>
            <a:off x="521493" y="4414391"/>
            <a:ext cx="5815013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Рекомендации для родителей детей старшей группы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92E2434-0F0C-1AC7-BC30-699CBBE415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516" y="1081087"/>
            <a:ext cx="3128963" cy="3128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CCAA7C-415E-2804-DFA1-CD64B58953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516" y="5695950"/>
            <a:ext cx="3128963" cy="3128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66645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9DB507-3940-1ADA-4D4D-320E04046B7E}"/>
              </a:ext>
            </a:extLst>
          </p:cNvPr>
          <p:cNvSpPr txBox="1"/>
          <p:nvPr/>
        </p:nvSpPr>
        <p:spPr>
          <a:xfrm>
            <a:off x="314325" y="769830"/>
            <a:ext cx="622934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Старший дошкольный возраст: готовим ребёнка к школе и жизни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AEF0E5-CDF7-B856-EFED-9F56E1FB9F41}"/>
              </a:ext>
            </a:extLst>
          </p:cNvPr>
          <p:cNvSpPr txBox="1"/>
          <p:nvPr/>
        </p:nvSpPr>
        <p:spPr>
          <a:xfrm>
            <a:off x="478630" y="2339490"/>
            <a:ext cx="5900738" cy="6701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Ребёнок 5–6 лет — это маленький исследователь, который активно готовится к школьному этапу. В этом возрасте закладываются основы учебной деятельности, совершенствуются социальные навыки и формируется самооценка. Ваша поддержка сейчас особенно важна!</a:t>
            </a:r>
          </a:p>
          <a:p>
            <a:pPr>
              <a:lnSpc>
                <a:spcPct val="150000"/>
              </a:lnSpc>
            </a:pPr>
            <a:r>
              <a:rPr lang="ru-RU" b="1" dirty="0"/>
              <a:t>Ключевые задачи развития:</a:t>
            </a:r>
          </a:p>
          <a:p>
            <a:pPr>
              <a:lnSpc>
                <a:spcPct val="150000"/>
              </a:lnSpc>
            </a:pPr>
            <a:r>
              <a:rPr lang="ru-RU" dirty="0"/>
              <a:t>развитие познавательной активности и любознательности;</a:t>
            </a:r>
          </a:p>
          <a:p>
            <a:pPr>
              <a:lnSpc>
                <a:spcPct val="150000"/>
              </a:lnSpc>
            </a:pPr>
            <a:r>
              <a:rPr lang="ru-RU" dirty="0"/>
              <a:t>формирование предпосылок учебной деятельности (умение слушать, выполнять задания, доводить дело до конца);</a:t>
            </a:r>
          </a:p>
          <a:p>
            <a:pPr>
              <a:lnSpc>
                <a:spcPct val="150000"/>
              </a:lnSpc>
            </a:pPr>
            <a:r>
              <a:rPr lang="ru-RU" dirty="0"/>
              <a:t>совершенствование речи и коммуникативных навыков;</a:t>
            </a:r>
          </a:p>
          <a:p>
            <a:pPr>
              <a:lnSpc>
                <a:spcPct val="150000"/>
              </a:lnSpc>
            </a:pPr>
            <a:r>
              <a:rPr lang="ru-RU" dirty="0"/>
              <a:t>укрепление эмоциональной устойчивости и самоконтроля;</a:t>
            </a:r>
          </a:p>
          <a:p>
            <a:pPr>
              <a:lnSpc>
                <a:spcPct val="150000"/>
              </a:lnSpc>
            </a:pPr>
            <a:r>
              <a:rPr lang="ru-RU" dirty="0"/>
              <a:t>подготовка руки к письму.</a:t>
            </a:r>
          </a:p>
          <a:p>
            <a:pPr>
              <a:lnSpc>
                <a:spcPct val="150000"/>
              </a:lnSpc>
            </a:pPr>
            <a:r>
              <a:rPr lang="ru-RU" dirty="0"/>
              <a:t>Рекомендации для родителей:</a:t>
            </a:r>
          </a:p>
          <a:p>
            <a:pPr>
              <a:lnSpc>
                <a:spcPct val="150000"/>
              </a:lnSpc>
            </a:pPr>
            <a:r>
              <a:rPr lang="ru-RU" dirty="0"/>
              <a:t>Не спешите «натаскивать» ребёнка на школьные знания. Главное — развить интерес к обучению, уверенность в себе и умение справляться с трудностями.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B84D732-6915-D258-CA44-75DFA7AC7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16699" y1="26367" x2="66895" y2="28809"/>
                        <a14:backgroundMark x1="33301" y1="48438" x2="76074" y2="37598"/>
                        <a14:backgroundMark x1="49121" y1="63574" x2="57715" y2="59277"/>
                        <a14:backgroundMark x1="57715" y1="59277" x2="77246" y2="54883"/>
                        <a14:backgroundMark x1="77246" y1="54883" x2="79590" y2="54883"/>
                        <a14:backgroundMark x1="41211" y1="50293" x2="51270" y2="49609"/>
                      </a14:backgroundRemoval>
                    </a14:imgEffect>
                  </a14:imgLayer>
                </a14:imgProps>
              </a:ext>
            </a:extLst>
          </a:blip>
          <a:srcRect l="15625" t="38611" r="13750" b="30347"/>
          <a:stretch>
            <a:fillRect/>
          </a:stretch>
        </p:blipFill>
        <p:spPr>
          <a:xfrm rot="20736828">
            <a:off x="3996660" y="7087815"/>
            <a:ext cx="1439974" cy="63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557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D22605-426F-6A88-14FF-0C6D1C3876A2}"/>
              </a:ext>
            </a:extLst>
          </p:cNvPr>
          <p:cNvSpPr txBox="1"/>
          <p:nvPr/>
        </p:nvSpPr>
        <p:spPr>
          <a:xfrm>
            <a:off x="414337" y="855554"/>
            <a:ext cx="607218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Умница растёт: развиваем мышление и речь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3124F9-202C-3741-1DF0-04BD43DB0C85}"/>
              </a:ext>
            </a:extLst>
          </p:cNvPr>
          <p:cNvSpPr txBox="1"/>
          <p:nvPr/>
        </p:nvSpPr>
        <p:spPr>
          <a:xfrm>
            <a:off x="535781" y="1932772"/>
            <a:ext cx="5786437" cy="7116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/>
              <a:t>Что умеет ребёнок 5–6 лет: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считает до 10 и обратно, сравнивает количества;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решает простые логические задачи (найди лишнее, продолжи ряд);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знает дни недели, времена года, ориентируется во времени;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составляет рассказы по картинкам, пересказывает сюжеты;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использует сложные предложения, синонимы, антонимы;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задаёт уточняющие вопросы, ведёт диалог.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Практические рекомендации:</a:t>
            </a:r>
          </a:p>
          <a:p>
            <a:pPr>
              <a:lnSpc>
                <a:spcPct val="150000"/>
              </a:lnSpc>
            </a:pPr>
            <a:r>
              <a:rPr lang="ru-RU" b="1" dirty="0"/>
              <a:t>Развитие речи: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читайте вместе и обсуждайте книги;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сочиняйте истории по очереди;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играйте в «угадай предмет </a:t>
            </a:r>
          </a:p>
          <a:p>
            <a:pPr>
              <a:lnSpc>
                <a:spcPct val="150000"/>
              </a:lnSpc>
            </a:pPr>
            <a:r>
              <a:rPr lang="ru-RU" dirty="0"/>
              <a:t>по описанию».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F7FEEB5-A297-1265-3A9F-BA950D532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1667" t="9236" r="15416" b="11389"/>
          <a:stretch>
            <a:fillRect/>
          </a:stretch>
        </p:blipFill>
        <p:spPr>
          <a:xfrm>
            <a:off x="4425553" y="6895380"/>
            <a:ext cx="1978818" cy="215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971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CA90B7-876C-355F-F500-185B5AA43807}"/>
              </a:ext>
            </a:extLst>
          </p:cNvPr>
          <p:cNvSpPr txBox="1"/>
          <p:nvPr/>
        </p:nvSpPr>
        <p:spPr>
          <a:xfrm>
            <a:off x="414338" y="784116"/>
            <a:ext cx="60293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Я могу сам! Учимся быть ответственными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A1EB8B-EFE3-6E2D-CBE4-FA5A085C0DA8}"/>
              </a:ext>
            </a:extLst>
          </p:cNvPr>
          <p:cNvSpPr txBox="1"/>
          <p:nvPr/>
        </p:nvSpPr>
        <p:spPr>
          <a:xfrm>
            <a:off x="514350" y="1861334"/>
            <a:ext cx="5786438" cy="6701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/>
              <a:t>Как развивать самостоятельность:</a:t>
            </a:r>
          </a:p>
          <a:p>
            <a:pPr>
              <a:lnSpc>
                <a:spcPct val="150000"/>
              </a:lnSpc>
            </a:pPr>
            <a:r>
              <a:rPr lang="ru-RU" b="1" dirty="0"/>
              <a:t>Домашние поручения: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полить цветы;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накрыть на стол;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сложить одежду;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помочь приготовить салат.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Эмоциональный интеллект: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обсуждайте чувства героев книг и мультфильмов;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играйте в «угадай эмоцию» по мимике;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учите называть свои эмоции («Я злюсь», «Мне грустно»).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Социальные навыки: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организуйте совместные игры с друзьями;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учите просить помощи и благодарить;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разыгрывайте сценарии («Как познакомиться?», «Как отказать?»).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499577-B6FA-1627-5F3D-751F15E29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90723" l="9961" r="89844">
                        <a14:foregroundMark x1="79004" y1="75684" x2="82910" y2="84570"/>
                        <a14:foregroundMark x1="82910" y1="84570" x2="82715" y2="85449"/>
                        <a14:foregroundMark x1="83984" y1="84277" x2="79492" y2="89941"/>
                        <a14:foregroundMark x1="79492" y1="89941" x2="79199" y2="90039"/>
                        <a14:foregroundMark x1="76855" y1="90723" x2="84961" y2="89063"/>
                        <a14:foregroundMark x1="84961" y1="89063" x2="86035" y2="89258"/>
                      </a14:backgroundRemoval>
                    </a14:imgEffect>
                  </a14:imgLayer>
                </a14:imgProps>
              </a:ext>
            </a:extLst>
          </a:blip>
          <a:srcRect l="12501" t="7154" r="14999" b="10764"/>
          <a:stretch>
            <a:fillRect/>
          </a:stretch>
        </p:blipFill>
        <p:spPr>
          <a:xfrm>
            <a:off x="3942843" y="2157412"/>
            <a:ext cx="2157920" cy="2443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191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DC9BD85-E3F9-9FD6-2CB5-D44C8EB2E38A}"/>
              </a:ext>
            </a:extLst>
          </p:cNvPr>
          <p:cNvSpPr txBox="1"/>
          <p:nvPr/>
        </p:nvSpPr>
        <p:spPr>
          <a:xfrm>
            <a:off x="500062" y="869842"/>
            <a:ext cx="585787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Подготовка к школе: что важно знать родителям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D3121B-3C4E-5CF9-7609-3D34B24E100F}"/>
              </a:ext>
            </a:extLst>
          </p:cNvPr>
          <p:cNvSpPr txBox="1"/>
          <p:nvPr/>
        </p:nvSpPr>
        <p:spPr>
          <a:xfrm>
            <a:off x="500061" y="1947060"/>
            <a:ext cx="5857875" cy="7116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/>
              <a:t>Критерии готовности к школе:</a:t>
            </a:r>
          </a:p>
          <a:p>
            <a:pPr>
              <a:lnSpc>
                <a:spcPct val="150000"/>
              </a:lnSpc>
            </a:pPr>
            <a:r>
              <a:rPr lang="ru-RU" b="1" dirty="0"/>
              <a:t>Интеллектуальная: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интерес к знаниям;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умение сосредотачиваться на задаче 20–25 минут;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базовые представления об окружающем мире.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Эмоциональная: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способность справляться с неудачами;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адекватная самооценка;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умение следовать правилам.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Социальная: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навыки общения со сверстниками и взрослыми;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понимание роли ученика;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готовность подчиняться режиму.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Физическая: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развитая мелкая моторика (штриховка, вырезание, завязывание шнурков);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/>
              <a:t>выносливость к статическим нагрузкам.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EE2667-BAD0-8E59-E8FC-94DC86919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2715" y1="41992" x2="36035" y2="42383"/>
                        <a14:backgroundMark x1="34375" y1="27441" x2="20801" y2="27539"/>
                        <a14:backgroundMark x1="20801" y1="27539" x2="20801" y2="27637"/>
                        <a14:backgroundMark x1="33984" y1="29688" x2="39355" y2="29492"/>
                        <a14:backgroundMark x1="22754" y1="34961" x2="15527" y2="42188"/>
                        <a14:backgroundMark x1="15527" y1="42188" x2="15332" y2="52148"/>
                        <a14:backgroundMark x1="15332" y1="52148" x2="12500" y2="57813"/>
                        <a14:backgroundMark x1="22949" y1="72852" x2="32129" y2="74219"/>
                        <a14:backgroundMark x1="32129" y1="74219" x2="32910" y2="74121"/>
                        <a14:backgroundMark x1="58496" y1="74902" x2="68359" y2="75391"/>
                        <a14:backgroundMark x1="87891" y1="60938" x2="85645" y2="53223"/>
                        <a14:backgroundMark x1="75879" y1="20508" x2="86426" y2="36816"/>
                        <a14:backgroundMark x1="67676" y1="24121" x2="57129" y2="27637"/>
                      </a14:backgroundRemoval>
                    </a14:imgEffect>
                  </a14:imgLayer>
                </a14:imgProps>
              </a:ext>
            </a:extLst>
          </a:blip>
          <a:srcRect l="12499" t="24306" r="11668" b="26736"/>
          <a:stretch>
            <a:fillRect/>
          </a:stretch>
        </p:blipFill>
        <p:spPr>
          <a:xfrm rot="19644717">
            <a:off x="4164289" y="4595463"/>
            <a:ext cx="1782246" cy="115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377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73</TotalTime>
  <Words>382</Words>
  <Application>Microsoft Office PowerPoint</Application>
  <PresentationFormat>Лист A4 (210x297 мм)</PresentationFormat>
  <Paragraphs>57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Garamond</vt:lpstr>
      <vt:lpstr>Wingdings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100</dc:creator>
  <cp:lastModifiedBy>100</cp:lastModifiedBy>
  <cp:revision>6</cp:revision>
  <dcterms:created xsi:type="dcterms:W3CDTF">2025-10-22T10:38:01Z</dcterms:created>
  <dcterms:modified xsi:type="dcterms:W3CDTF">2025-10-22T11:51:50Z</dcterms:modified>
</cp:coreProperties>
</file>